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338" r:id="rId3"/>
    <p:sldId id="340" r:id="rId4"/>
    <p:sldId id="342" r:id="rId5"/>
    <p:sldId id="328" r:id="rId6"/>
    <p:sldId id="270" r:id="rId7"/>
    <p:sldId id="279" r:id="rId8"/>
    <p:sldId id="280" r:id="rId9"/>
    <p:sldId id="281" r:id="rId10"/>
    <p:sldId id="282" r:id="rId11"/>
    <p:sldId id="283" r:id="rId12"/>
    <p:sldId id="284" r:id="rId13"/>
    <p:sldId id="285" r:id="rId14"/>
    <p:sldId id="286" r:id="rId15"/>
    <p:sldId id="287" r:id="rId16"/>
    <p:sldId id="288" r:id="rId17"/>
    <p:sldId id="289" r:id="rId18"/>
    <p:sldId id="329" r:id="rId19"/>
    <p:sldId id="330" r:id="rId20"/>
    <p:sldId id="331" r:id="rId21"/>
    <p:sldId id="333" r:id="rId22"/>
    <p:sldId id="290" r:id="rId23"/>
    <p:sldId id="343" r:id="rId24"/>
    <p:sldId id="34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93"/>
    <p:restoredTop sz="94660"/>
  </p:normalViewPr>
  <p:slideViewPr>
    <p:cSldViewPr snapToGrid="0">
      <p:cViewPr varScale="1">
        <p:scale>
          <a:sx n="115" d="100"/>
          <a:sy n="115" d="100"/>
        </p:scale>
        <p:origin x="33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33CBC-FC4C-46A1-AD90-40F0DC0AE292}" type="datetimeFigureOut">
              <a:rPr lang="en-US" smtClean="0"/>
              <a:t>12/18/2019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2C915-1781-4B80-881D-244C353D33D4}" type="slidenum">
              <a:rPr lang="en-US" smtClean="0"/>
              <a:t>‹#›</a:t>
            </a:fld>
            <a:endParaRPr lang="en-US"/>
          </a:p>
        </p:txBody>
      </p:sp>
    </p:spTree>
    <p:extLst>
      <p:ext uri="{BB962C8B-B14F-4D97-AF65-F5344CB8AC3E}">
        <p14:creationId xmlns:p14="http://schemas.microsoft.com/office/powerpoint/2010/main" val="422366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479554-944B-4198-BDB3-1F53E9662C46}" type="slidenum">
              <a:rPr lang="en-US" smtClean="0"/>
              <a:t>4</a:t>
            </a:fld>
            <a:endParaRPr lang="en-US"/>
          </a:p>
        </p:txBody>
      </p:sp>
    </p:spTree>
    <p:extLst>
      <p:ext uri="{BB962C8B-B14F-4D97-AF65-F5344CB8AC3E}">
        <p14:creationId xmlns:p14="http://schemas.microsoft.com/office/powerpoint/2010/main" val="383689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EF68F-6697-4955-A818-50993DEC06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101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35A997-1618-5F42-BC57-C99BD56E6376}" type="datetimeFigureOut">
              <a:rPr lang="en-US" smtClean="0"/>
              <a:t>12/18/2019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5DF1F-7DDA-0246-986A-3AEAE7F91D4E}" type="slidenum">
              <a:rPr lang="en-US" smtClean="0"/>
              <a:t>‹#›</a:t>
            </a:fld>
            <a:endParaRPr lang="en-US"/>
          </a:p>
        </p:txBody>
      </p:sp>
    </p:spTree>
    <p:extLst>
      <p:ext uri="{BB962C8B-B14F-4D97-AF65-F5344CB8AC3E}">
        <p14:creationId xmlns:p14="http://schemas.microsoft.com/office/powerpoint/2010/main" val="369063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35A997-1618-5F42-BC57-C99BD56E6376}" type="datetimeFigureOut">
              <a:rPr lang="en-US" smtClean="0"/>
              <a:t>12/18/2019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5DF1F-7DDA-0246-986A-3AEAE7F91D4E}" type="slidenum">
              <a:rPr lang="en-US" smtClean="0"/>
              <a:t>‹#›</a:t>
            </a:fld>
            <a:endParaRPr lang="en-US"/>
          </a:p>
        </p:txBody>
      </p:sp>
    </p:spTree>
    <p:extLst>
      <p:ext uri="{BB962C8B-B14F-4D97-AF65-F5344CB8AC3E}">
        <p14:creationId xmlns:p14="http://schemas.microsoft.com/office/powerpoint/2010/main" val="265062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35A997-1618-5F42-BC57-C99BD56E6376}" type="datetimeFigureOut">
              <a:rPr lang="en-US" smtClean="0"/>
              <a:t>12/18/2019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5DF1F-7DDA-0246-986A-3AEAE7F91D4E}" type="slidenum">
              <a:rPr lang="en-US" smtClean="0"/>
              <a:t>‹#›</a:t>
            </a:fld>
            <a:endParaRPr lang="en-US"/>
          </a:p>
        </p:txBody>
      </p:sp>
    </p:spTree>
    <p:extLst>
      <p:ext uri="{BB962C8B-B14F-4D97-AF65-F5344CB8AC3E}">
        <p14:creationId xmlns:p14="http://schemas.microsoft.com/office/powerpoint/2010/main" val="4165393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9066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10662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14661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509A250-FF31-4206-8172-F9D3106AACB1}"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82263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2400"/>
            </a:lvl1pPr>
            <a:lvl2pPr>
              <a:defRPr sz="2000"/>
            </a:lvl2pPr>
            <a:lvl3pPr>
              <a:defRPr sz="1800"/>
            </a:lvl3pPr>
            <a:lvl4pPr>
              <a:defRPr sz="1600"/>
            </a:lvl4pPr>
            <a:lvl5pPr>
              <a:defRPr sz="16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509A250-FF31-4206-8172-F9D3106AACB1}" type="datetimeFigureOut">
              <a:rPr lang="en-US" dirty="0"/>
              <a:t>12/18/2019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40864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12/18/2019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15503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12/18/2019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81742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12/18/2019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628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35A997-1618-5F42-BC57-C99BD56E6376}" type="datetimeFigureOut">
              <a:rPr lang="en-US" smtClean="0"/>
              <a:t>12/18/2019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5DF1F-7DDA-0246-986A-3AEAE7F91D4E}" type="slidenum">
              <a:rPr lang="en-US" smtClean="0"/>
              <a:t>‹#›</a:t>
            </a:fld>
            <a:endParaRPr lang="en-US"/>
          </a:p>
        </p:txBody>
      </p:sp>
    </p:spTree>
    <p:extLst>
      <p:ext uri="{BB962C8B-B14F-4D97-AF65-F5344CB8AC3E}">
        <p14:creationId xmlns:p14="http://schemas.microsoft.com/office/powerpoint/2010/main" val="917851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28201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62959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9782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65187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60383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12/18/2019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90634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12/18/2019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40046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89117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1734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35A997-1618-5F42-BC57-C99BD56E6376}" type="datetimeFigureOut">
              <a:rPr lang="en-US" smtClean="0"/>
              <a:t>12/18/2019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5DF1F-7DDA-0246-986A-3AEAE7F91D4E}" type="slidenum">
              <a:rPr lang="en-US" smtClean="0"/>
              <a:t>‹#›</a:t>
            </a:fld>
            <a:endParaRPr lang="en-US"/>
          </a:p>
        </p:txBody>
      </p:sp>
    </p:spTree>
    <p:extLst>
      <p:ext uri="{BB962C8B-B14F-4D97-AF65-F5344CB8AC3E}">
        <p14:creationId xmlns:p14="http://schemas.microsoft.com/office/powerpoint/2010/main" val="750036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35A997-1618-5F42-BC57-C99BD56E6376}" type="datetimeFigureOut">
              <a:rPr lang="en-US" smtClean="0"/>
              <a:t>12/18/2019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5DF1F-7DDA-0246-986A-3AEAE7F91D4E}" type="slidenum">
              <a:rPr lang="en-US" smtClean="0"/>
              <a:t>‹#›</a:t>
            </a:fld>
            <a:endParaRPr lang="en-US"/>
          </a:p>
        </p:txBody>
      </p:sp>
    </p:spTree>
    <p:extLst>
      <p:ext uri="{BB962C8B-B14F-4D97-AF65-F5344CB8AC3E}">
        <p14:creationId xmlns:p14="http://schemas.microsoft.com/office/powerpoint/2010/main" val="2930837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35A997-1618-5F42-BC57-C99BD56E6376}" type="datetimeFigureOut">
              <a:rPr lang="en-US" smtClean="0"/>
              <a:t>12/18/2019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5DF1F-7DDA-0246-986A-3AEAE7F91D4E}" type="slidenum">
              <a:rPr lang="en-US" smtClean="0"/>
              <a:t>‹#›</a:t>
            </a:fld>
            <a:endParaRPr lang="en-US"/>
          </a:p>
        </p:txBody>
      </p:sp>
    </p:spTree>
    <p:extLst>
      <p:ext uri="{BB962C8B-B14F-4D97-AF65-F5344CB8AC3E}">
        <p14:creationId xmlns:p14="http://schemas.microsoft.com/office/powerpoint/2010/main" val="2940901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35A997-1618-5F42-BC57-C99BD56E6376}" type="datetimeFigureOut">
              <a:rPr lang="en-US" smtClean="0"/>
              <a:t>12/18/2019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5DF1F-7DDA-0246-986A-3AEAE7F91D4E}" type="slidenum">
              <a:rPr lang="en-US" smtClean="0"/>
              <a:t>‹#›</a:t>
            </a:fld>
            <a:endParaRPr lang="en-US"/>
          </a:p>
        </p:txBody>
      </p:sp>
    </p:spTree>
    <p:extLst>
      <p:ext uri="{BB962C8B-B14F-4D97-AF65-F5344CB8AC3E}">
        <p14:creationId xmlns:p14="http://schemas.microsoft.com/office/powerpoint/2010/main" val="367953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5A997-1618-5F42-BC57-C99BD56E6376}" type="datetimeFigureOut">
              <a:rPr lang="en-US" smtClean="0"/>
              <a:t>12/18/2019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5DF1F-7DDA-0246-986A-3AEAE7F91D4E}" type="slidenum">
              <a:rPr lang="en-US" smtClean="0"/>
              <a:t>‹#›</a:t>
            </a:fld>
            <a:endParaRPr lang="en-US"/>
          </a:p>
        </p:txBody>
      </p:sp>
    </p:spTree>
    <p:extLst>
      <p:ext uri="{BB962C8B-B14F-4D97-AF65-F5344CB8AC3E}">
        <p14:creationId xmlns:p14="http://schemas.microsoft.com/office/powerpoint/2010/main" val="262383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35A997-1618-5F42-BC57-C99BD56E6376}" type="datetimeFigureOut">
              <a:rPr lang="en-US" smtClean="0"/>
              <a:t>12/18/2019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5DF1F-7DDA-0246-986A-3AEAE7F91D4E}" type="slidenum">
              <a:rPr lang="en-US" smtClean="0"/>
              <a:t>‹#›</a:t>
            </a:fld>
            <a:endParaRPr lang="en-US"/>
          </a:p>
        </p:txBody>
      </p:sp>
    </p:spTree>
    <p:extLst>
      <p:ext uri="{BB962C8B-B14F-4D97-AF65-F5344CB8AC3E}">
        <p14:creationId xmlns:p14="http://schemas.microsoft.com/office/powerpoint/2010/main" val="247517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35A997-1618-5F42-BC57-C99BD56E6376}" type="datetimeFigureOut">
              <a:rPr lang="en-US" smtClean="0"/>
              <a:t>12/18/2019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5DF1F-7DDA-0246-986A-3AEAE7F91D4E}" type="slidenum">
              <a:rPr lang="en-US" smtClean="0"/>
              <a:t>‹#›</a:t>
            </a:fld>
            <a:endParaRPr lang="en-US"/>
          </a:p>
        </p:txBody>
      </p:sp>
    </p:spTree>
    <p:extLst>
      <p:ext uri="{BB962C8B-B14F-4D97-AF65-F5344CB8AC3E}">
        <p14:creationId xmlns:p14="http://schemas.microsoft.com/office/powerpoint/2010/main" val="167905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5A997-1618-5F42-BC57-C99BD56E6376}" type="datetimeFigureOut">
              <a:rPr lang="en-US" smtClean="0"/>
              <a:t>12/18/2019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5DF1F-7DDA-0246-986A-3AEAE7F91D4E}" type="slidenum">
              <a:rPr lang="en-US" smtClean="0"/>
              <a:t>‹#›</a:t>
            </a:fld>
            <a:endParaRPr lang="en-US"/>
          </a:p>
        </p:txBody>
      </p:sp>
    </p:spTree>
    <p:extLst>
      <p:ext uri="{BB962C8B-B14F-4D97-AF65-F5344CB8AC3E}">
        <p14:creationId xmlns:p14="http://schemas.microsoft.com/office/powerpoint/2010/main" val="1567255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12/18/2019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Tree>
    <p:extLst>
      <p:ext uri="{BB962C8B-B14F-4D97-AF65-F5344CB8AC3E}">
        <p14:creationId xmlns:p14="http://schemas.microsoft.com/office/powerpoint/2010/main" val="34331294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457200" rtl="0" eaLnBrk="1" latinLnBrk="0" hangingPunct="1">
        <a:spcBef>
          <a:spcPct val="0"/>
        </a:spcBef>
        <a:buNone/>
        <a:defRPr sz="4200" b="0" i="0" kern="1200">
          <a:solidFill>
            <a:schemeClr val="tx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solidFill>
          <a:latin typeface="Arial" panose="020B0604020202020204" pitchFamily="34" charset="0"/>
          <a:ea typeface="+mj-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Arial" panose="020B0604020202020204" pitchFamily="34" charset="0"/>
          <a:ea typeface="+mj-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Arial" panose="020B0604020202020204" pitchFamily="34" charset="0"/>
          <a:ea typeface="+mj-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Arial" panose="020B0604020202020204" pitchFamily="34" charset="0"/>
          <a:ea typeface="+mj-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23168" y="139408"/>
            <a:ext cx="8821677" cy="6517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itle 2"/>
          <p:cNvSpPr>
            <a:spLocks noGrp="1"/>
          </p:cNvSpPr>
          <p:nvPr>
            <p:ph type="subTitle" idx="1"/>
          </p:nvPr>
        </p:nvSpPr>
        <p:spPr>
          <a:xfrm>
            <a:off x="1623168" y="4581256"/>
            <a:ext cx="8825658" cy="861420"/>
          </a:xfrm>
        </p:spPr>
        <p:txBody>
          <a:bodyPr/>
          <a:lstStyle/>
          <a:p>
            <a:pPr algn="ctr"/>
            <a:r>
              <a:rPr lang="en-US" b="1" dirty="0" err="1" smtClean="0">
                <a:solidFill>
                  <a:schemeClr val="bg2"/>
                </a:solidFill>
              </a:rPr>
              <a:t>Financialwellness.realtor</a:t>
            </a:r>
            <a:endParaRPr lang="en-US" b="1" dirty="0">
              <a:solidFill>
                <a:schemeClr val="bg2"/>
              </a:solidFill>
            </a:endParaRPr>
          </a:p>
        </p:txBody>
      </p:sp>
      <p:sp>
        <p:nvSpPr>
          <p:cNvPr id="4" name="Subtitle 2"/>
          <p:cNvSpPr txBox="1">
            <a:spLocks/>
          </p:cNvSpPr>
          <p:nvPr/>
        </p:nvSpPr>
        <p:spPr>
          <a:xfrm>
            <a:off x="1659187" y="5298922"/>
            <a:ext cx="8825658" cy="861420"/>
          </a:xfrm>
          <a:prstGeom prst="rect">
            <a:avLst/>
          </a:prstGeom>
        </p:spPr>
        <p:txBody>
          <a:bodyPr vert="horz" lIns="91440" tIns="45720" rIns="91440" bIns="45720" rtlCol="0" anchor="t">
            <a:normAutofit fontScale="92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800" b="0" i="0" kern="1200" cap="all">
                <a:solidFill>
                  <a:schemeClr val="accent1"/>
                </a:solidFill>
                <a:latin typeface="Arial" panose="020B0604020202020204" pitchFamily="34" charset="0"/>
                <a:ea typeface="+mj-ea"/>
                <a:cs typeface="Arial" panose="020B0604020202020204" pitchFamily="34" charset="0"/>
              </a:defRPr>
            </a:lvl1pPr>
            <a:lvl2pPr marL="457200" indent="0" algn="ctr" defTabSz="457200" rtl="0" eaLnBrk="1" latinLnBrk="0" hangingPunct="1">
              <a:spcBef>
                <a:spcPts val="1000"/>
              </a:spcBef>
              <a:spcAft>
                <a:spcPts val="0"/>
              </a:spcAft>
              <a:buClr>
                <a:schemeClr val="accent1"/>
              </a:buClr>
              <a:buSzPct val="80000"/>
              <a:buFont typeface="Wingdings 3" charset="2"/>
              <a:buNone/>
              <a:defRPr sz="2400" b="0" i="0" kern="1200">
                <a:solidFill>
                  <a:schemeClr val="tx1">
                    <a:tint val="75000"/>
                  </a:schemeClr>
                </a:solidFill>
                <a:latin typeface="Arial" panose="020B0604020202020204" pitchFamily="34" charset="0"/>
                <a:ea typeface="+mj-ea"/>
                <a:cs typeface="Arial" panose="020B0604020202020204" pitchFamily="34" charset="0"/>
              </a:defRPr>
            </a:lvl2pPr>
            <a:lvl3pPr marL="914400" indent="0" algn="ctr" defTabSz="457200" rtl="0" eaLnBrk="1" latinLnBrk="0" hangingPunct="1">
              <a:spcBef>
                <a:spcPts val="1000"/>
              </a:spcBef>
              <a:spcAft>
                <a:spcPts val="0"/>
              </a:spcAft>
              <a:buClr>
                <a:schemeClr val="accent1"/>
              </a:buClr>
              <a:buSzPct val="80000"/>
              <a:buFont typeface="Wingdings 3" charset="2"/>
              <a:buNone/>
              <a:defRPr sz="2000" b="0" i="0" kern="1200">
                <a:solidFill>
                  <a:schemeClr val="tx1">
                    <a:tint val="75000"/>
                  </a:schemeClr>
                </a:solidFill>
                <a:latin typeface="Arial" panose="020B0604020202020204" pitchFamily="34" charset="0"/>
                <a:ea typeface="+mj-ea"/>
                <a:cs typeface="Arial" panose="020B0604020202020204" pitchFamily="34" charset="0"/>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Arial" panose="020B0604020202020204" pitchFamily="34" charset="0"/>
                <a:ea typeface="+mj-ea"/>
                <a:cs typeface="Arial" panose="020B0604020202020204" pitchFamily="34" charset="0"/>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Arial" panose="020B0604020202020204" pitchFamily="34" charset="0"/>
                <a:ea typeface="+mj-ea"/>
                <a:cs typeface="Arial" panose="020B060402020202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b="1" smtClean="0">
                <a:solidFill>
                  <a:schemeClr val="tx1"/>
                </a:solidFill>
              </a:rPr>
              <a:t>Webinar site:</a:t>
            </a:r>
          </a:p>
          <a:p>
            <a:pPr algn="ctr"/>
            <a:r>
              <a:rPr lang="en-US" b="1" smtClean="0">
                <a:solidFill>
                  <a:schemeClr val="bg2"/>
                </a:solidFill>
              </a:rPr>
              <a:t>Nar.realtor/cffw/webinar</a:t>
            </a:r>
            <a:endParaRPr lang="en-US" b="1" dirty="0">
              <a:solidFill>
                <a:schemeClr val="bg2"/>
              </a:solidFill>
            </a:endParaRPr>
          </a:p>
        </p:txBody>
      </p:sp>
    </p:spTree>
    <p:extLst>
      <p:ext uri="{BB962C8B-B14F-4D97-AF65-F5344CB8AC3E}">
        <p14:creationId xmlns:p14="http://schemas.microsoft.com/office/powerpoint/2010/main" val="859043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4614-D9E1-0D4C-A741-F15F56A5005B}"/>
              </a:ext>
            </a:extLst>
          </p:cNvPr>
          <p:cNvSpPr>
            <a:spLocks noGrp="1"/>
          </p:cNvSpPr>
          <p:nvPr>
            <p:ph type="title"/>
          </p:nvPr>
        </p:nvSpPr>
        <p:spPr>
          <a:xfrm>
            <a:off x="271463" y="365125"/>
            <a:ext cx="11530012" cy="1325563"/>
          </a:xfrm>
        </p:spPr>
        <p:txBody>
          <a:bodyPr>
            <a:normAutofit/>
          </a:bodyPr>
          <a:lstStyle/>
          <a:p>
            <a:pPr algn="ctr"/>
            <a:r>
              <a:rPr lang="en-US" b="1" dirty="0">
                <a:latin typeface="Garamond" panose="02020404030301010803" pitchFamily="18" charset="0"/>
              </a:rPr>
              <a:t>2</a:t>
            </a:r>
            <a:r>
              <a:rPr lang="en-US" b="1" baseline="30000" dirty="0">
                <a:latin typeface="Garamond" panose="02020404030301010803" pitchFamily="18" charset="0"/>
              </a:rPr>
              <a:t>nd</a:t>
            </a:r>
            <a:r>
              <a:rPr lang="en-US" b="1" dirty="0">
                <a:latin typeface="Garamond" panose="02020404030301010803" pitchFamily="18" charset="0"/>
              </a:rPr>
              <a:t> Set of Exceptions for Non-Specified Service Business Income (including RE brokerage)</a:t>
            </a:r>
          </a:p>
        </p:txBody>
      </p:sp>
      <p:sp>
        <p:nvSpPr>
          <p:cNvPr id="3" name="Content Placeholder 2">
            <a:extLst>
              <a:ext uri="{FF2B5EF4-FFF2-40B4-BE49-F238E27FC236}">
                <a16:creationId xmlns:a16="http://schemas.microsoft.com/office/drawing/2014/main" id="{AAA4A5F6-2432-764C-BFF5-B95EB2C1AF97}"/>
              </a:ext>
            </a:extLst>
          </p:cNvPr>
          <p:cNvSpPr>
            <a:spLocks noGrp="1"/>
          </p:cNvSpPr>
          <p:nvPr>
            <p:ph idx="1"/>
          </p:nvPr>
        </p:nvSpPr>
        <p:spPr>
          <a:xfrm>
            <a:off x="271463" y="1825625"/>
            <a:ext cx="11530012" cy="4846638"/>
          </a:xfrm>
        </p:spPr>
        <p:txBody>
          <a:bodyPr>
            <a:normAutofit/>
          </a:bodyPr>
          <a:lstStyle/>
          <a:p>
            <a:endParaRPr lang="en-US" dirty="0"/>
          </a:p>
          <a:p>
            <a:r>
              <a:rPr lang="en-US" dirty="0"/>
              <a:t>These exceptions are for business owners with taxable income </a:t>
            </a:r>
            <a:r>
              <a:rPr lang="en-US" u="sng" dirty="0"/>
              <a:t>over</a:t>
            </a:r>
            <a:r>
              <a:rPr lang="en-US" dirty="0"/>
              <a:t> limits:</a:t>
            </a:r>
          </a:p>
          <a:p>
            <a:pPr lvl="1"/>
            <a:r>
              <a:rPr lang="en-US" dirty="0"/>
              <a:t>For singles, limit is taxable income of </a:t>
            </a:r>
            <a:r>
              <a:rPr lang="en-US" b="1" dirty="0">
                <a:solidFill>
                  <a:srgbClr val="00B050"/>
                </a:solidFill>
              </a:rPr>
              <a:t>$157,500</a:t>
            </a:r>
          </a:p>
          <a:p>
            <a:pPr lvl="1"/>
            <a:r>
              <a:rPr lang="en-US" dirty="0"/>
              <a:t>For joint returns, limit is taxable income of </a:t>
            </a:r>
            <a:r>
              <a:rPr lang="en-US" b="1" dirty="0">
                <a:solidFill>
                  <a:srgbClr val="00B050"/>
                </a:solidFill>
              </a:rPr>
              <a:t>$315,000</a:t>
            </a:r>
          </a:p>
          <a:p>
            <a:pPr lvl="1"/>
            <a:r>
              <a:rPr lang="en-US" dirty="0"/>
              <a:t>Partial deduction available up to </a:t>
            </a:r>
            <a:r>
              <a:rPr lang="en-US" b="1" dirty="0">
                <a:solidFill>
                  <a:srgbClr val="00B050"/>
                </a:solidFill>
              </a:rPr>
              <a:t>$207,500 </a:t>
            </a:r>
            <a:r>
              <a:rPr lang="en-US" dirty="0"/>
              <a:t>for singles and </a:t>
            </a:r>
            <a:r>
              <a:rPr lang="en-US" b="1" dirty="0">
                <a:solidFill>
                  <a:srgbClr val="00B050"/>
                </a:solidFill>
              </a:rPr>
              <a:t>$415,000 </a:t>
            </a:r>
            <a:r>
              <a:rPr lang="en-US" dirty="0"/>
              <a:t>for joint</a:t>
            </a:r>
          </a:p>
          <a:p>
            <a:r>
              <a:rPr lang="en-US" dirty="0"/>
              <a:t>20% deduction is limited to the greater of:</a:t>
            </a:r>
          </a:p>
          <a:p>
            <a:pPr lvl="1"/>
            <a:r>
              <a:rPr lang="en-US" b="1" dirty="0">
                <a:solidFill>
                  <a:srgbClr val="0070C0"/>
                </a:solidFill>
              </a:rPr>
              <a:t>50% of the W-2 wages </a:t>
            </a:r>
            <a:r>
              <a:rPr lang="en-US" dirty="0"/>
              <a:t>paid by the business, </a:t>
            </a:r>
            <a:r>
              <a:rPr lang="en-US" b="1" dirty="0">
                <a:solidFill>
                  <a:srgbClr val="7030A0"/>
                </a:solidFill>
              </a:rPr>
              <a:t>or</a:t>
            </a:r>
          </a:p>
          <a:p>
            <a:pPr lvl="1"/>
            <a:r>
              <a:rPr lang="en-US" b="1" dirty="0">
                <a:solidFill>
                  <a:srgbClr val="0070C0"/>
                </a:solidFill>
              </a:rPr>
              <a:t>Sum of 25% of the W-2 wages </a:t>
            </a:r>
            <a:r>
              <a:rPr lang="en-US" dirty="0"/>
              <a:t>paid by the business, </a:t>
            </a:r>
            <a:r>
              <a:rPr lang="en-US" b="1" dirty="0">
                <a:solidFill>
                  <a:srgbClr val="0070C0"/>
                </a:solidFill>
              </a:rPr>
              <a:t>plus 2.5% of the original basis of depreciable property</a:t>
            </a:r>
            <a:r>
              <a:rPr lang="en-US" dirty="0"/>
              <a:t> in the business</a:t>
            </a:r>
          </a:p>
          <a:p>
            <a:pPr lvl="1"/>
            <a:r>
              <a:rPr lang="en-US" dirty="0"/>
              <a:t>Thus, in order to receive 20% deduction, business must pay wages or own property or both</a:t>
            </a:r>
          </a:p>
          <a:p>
            <a:pPr lvl="1"/>
            <a:endParaRPr lang="en-US" dirty="0"/>
          </a:p>
        </p:txBody>
      </p:sp>
    </p:spTree>
    <p:extLst>
      <p:ext uri="{BB962C8B-B14F-4D97-AF65-F5344CB8AC3E}">
        <p14:creationId xmlns:p14="http://schemas.microsoft.com/office/powerpoint/2010/main" val="2672877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latin typeface="Garamond" panose="02020404030301010803" pitchFamily="18" charset="0"/>
              </a:rPr>
              <a:t>Example 1:  </a:t>
            </a:r>
            <a:r>
              <a:rPr lang="en-US" sz="5400" b="1" dirty="0">
                <a:solidFill>
                  <a:srgbClr val="C00000"/>
                </a:solidFill>
                <a:latin typeface="Garamond" panose="02020404030301010803" pitchFamily="18" charset="0"/>
              </a:rPr>
              <a:t>Amy Agent </a:t>
            </a:r>
            <a:r>
              <a:rPr lang="en-US" sz="5400" b="1" dirty="0">
                <a:latin typeface="Garamond" panose="02020404030301010803" pitchFamily="18" charset="0"/>
              </a:rPr>
              <a:t>(single)</a:t>
            </a:r>
          </a:p>
        </p:txBody>
      </p:sp>
      <p:sp>
        <p:nvSpPr>
          <p:cNvPr id="3" name="Content Placeholder 2"/>
          <p:cNvSpPr>
            <a:spLocks noGrp="1"/>
          </p:cNvSpPr>
          <p:nvPr>
            <p:ph idx="1"/>
          </p:nvPr>
        </p:nvSpPr>
        <p:spPr>
          <a:xfrm>
            <a:off x="139700" y="1825624"/>
            <a:ext cx="11887200" cy="5032375"/>
          </a:xfrm>
        </p:spPr>
        <p:txBody>
          <a:bodyPr>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b="1" u="sng" dirty="0">
                <a:solidFill>
                  <a:srgbClr val="0070C0"/>
                </a:solidFill>
              </a:rPr>
              <a:t>Prior Tax Law</a:t>
            </a:r>
            <a:r>
              <a:rPr lang="en-US" dirty="0"/>
              <a:t>		</a:t>
            </a:r>
            <a:r>
              <a:rPr lang="en-US" b="1" u="sng" dirty="0">
                <a:solidFill>
                  <a:srgbClr val="0070C0"/>
                </a:solidFill>
              </a:rPr>
              <a:t>New Tax Law</a:t>
            </a:r>
            <a:endParaRPr lang="en-US" dirty="0">
              <a:solidFill>
                <a:srgbClr val="0070C0"/>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3000" dirty="0"/>
              <a:t>Net commission income	   	                $100,000	 	               $100,000</a:t>
            </a:r>
          </a:p>
          <a:p>
            <a:pPr marL="0" lvl="0" indent="0">
              <a:lnSpc>
                <a:spcPct val="100000"/>
              </a:lnSpc>
              <a:spcBef>
                <a:spcPts val="0"/>
              </a:spcBef>
              <a:buNone/>
            </a:pPr>
            <a:r>
              <a:rPr lang="en-US" sz="3000" dirty="0"/>
              <a:t>Personal exemption			   </a:t>
            </a:r>
            <a:r>
              <a:rPr lang="en-US" sz="3000" dirty="0">
                <a:solidFill>
                  <a:srgbClr val="FF0000"/>
                </a:solidFill>
              </a:rPr>
              <a:t>  $  4,150</a:t>
            </a:r>
            <a:r>
              <a:rPr lang="en-US" sz="3000" dirty="0"/>
              <a:t>		   </a:t>
            </a:r>
            <a:r>
              <a:rPr lang="en-US" sz="3000" dirty="0">
                <a:solidFill>
                  <a:srgbClr val="FF0000"/>
                </a:solidFill>
              </a:rPr>
              <a:t>                  - 0 - </a:t>
            </a:r>
          </a:p>
          <a:p>
            <a:pPr marL="0" lvl="0" indent="0">
              <a:lnSpc>
                <a:spcPct val="100000"/>
              </a:lnSpc>
              <a:spcBef>
                <a:spcPts val="0"/>
              </a:spcBef>
              <a:buNone/>
            </a:pPr>
            <a:r>
              <a:rPr lang="en-US" sz="3000" dirty="0"/>
              <a:t>Itemized deductions			</a:t>
            </a:r>
            <a:r>
              <a:rPr lang="en-US" sz="3000" dirty="0">
                <a:solidFill>
                  <a:srgbClr val="FF0000"/>
                </a:solidFill>
              </a:rPr>
              <a:t>     </a:t>
            </a:r>
            <a:r>
              <a:rPr lang="en-US" sz="3000" u="sng" dirty="0">
                <a:solidFill>
                  <a:srgbClr val="FF0000"/>
                </a:solidFill>
              </a:rPr>
              <a:t>$19,000</a:t>
            </a:r>
            <a:r>
              <a:rPr lang="en-US" sz="3000" dirty="0"/>
              <a:t>		              </a:t>
            </a:r>
            <a:r>
              <a:rPr lang="en-US" sz="3000" dirty="0">
                <a:solidFill>
                  <a:srgbClr val="FF0000"/>
                </a:solidFill>
              </a:rPr>
              <a:t>  </a:t>
            </a:r>
            <a:r>
              <a:rPr lang="en-US" sz="3000" u="sng" dirty="0">
                <a:solidFill>
                  <a:srgbClr val="FF0000"/>
                </a:solidFill>
              </a:rPr>
              <a:t> $19,000</a:t>
            </a:r>
          </a:p>
          <a:p>
            <a:pPr marL="0" lvl="0" indent="0">
              <a:lnSpc>
                <a:spcPct val="100000"/>
              </a:lnSpc>
              <a:spcBef>
                <a:spcPts val="0"/>
              </a:spcBef>
              <a:buNone/>
            </a:pPr>
            <a:r>
              <a:rPr lang="en-US" sz="3000" dirty="0"/>
              <a:t>Taxable income (before deduction)	     $76,850	                            $81,000</a:t>
            </a:r>
          </a:p>
          <a:p>
            <a:pPr marL="0" indent="0">
              <a:lnSpc>
                <a:spcPct val="100000"/>
              </a:lnSpc>
              <a:spcBef>
                <a:spcPts val="0"/>
              </a:spcBef>
              <a:buNone/>
            </a:pPr>
            <a:r>
              <a:rPr lang="en-US" sz="3000" dirty="0"/>
              <a:t>Business income deduction (20%)	</a:t>
            </a:r>
            <a:r>
              <a:rPr lang="en-US" sz="3000" dirty="0">
                <a:solidFill>
                  <a:srgbClr val="FF0000"/>
                </a:solidFill>
              </a:rPr>
              <a:t>          - 0 - </a:t>
            </a:r>
            <a:r>
              <a:rPr lang="en-US" sz="3000" dirty="0"/>
              <a:t>		  </a:t>
            </a:r>
            <a:r>
              <a:rPr lang="en-US" sz="3000" dirty="0">
                <a:solidFill>
                  <a:srgbClr val="FF0000"/>
                </a:solidFill>
              </a:rPr>
              <a:t>               $16,200*</a:t>
            </a:r>
          </a:p>
          <a:p>
            <a:pPr marL="0" lvl="0" indent="0">
              <a:lnSpc>
                <a:spcPct val="100000"/>
              </a:lnSpc>
              <a:spcBef>
                <a:spcPts val="0"/>
              </a:spcBef>
              <a:buNone/>
            </a:pPr>
            <a:r>
              <a:rPr lang="en-US" sz="3000" dirty="0"/>
              <a:t>Tax					</a:t>
            </a:r>
            <a:r>
              <a:rPr lang="en-US" sz="3000" dirty="0">
                <a:solidFill>
                  <a:srgbClr val="7030A0"/>
                </a:solidFill>
              </a:rPr>
              <a:t>                 $14,951</a:t>
            </a:r>
            <a:r>
              <a:rPr lang="en-US" sz="3000" dirty="0"/>
              <a:t>		     </a:t>
            </a:r>
            <a:r>
              <a:rPr lang="en-US" sz="3000" dirty="0">
                <a:solidFill>
                  <a:srgbClr val="7030A0"/>
                </a:solidFill>
              </a:rPr>
              <a:t>            $10,195</a:t>
            </a:r>
          </a:p>
          <a:p>
            <a:pPr marL="0" lvl="0" indent="0">
              <a:lnSpc>
                <a:spcPct val="100000"/>
              </a:lnSpc>
              <a:spcBef>
                <a:spcPts val="0"/>
              </a:spcBef>
              <a:buNone/>
            </a:pPr>
            <a:endParaRPr lang="en-US" sz="2400" dirty="0">
              <a:solidFill>
                <a:srgbClr val="7030A0"/>
              </a:solidFill>
            </a:endParaRPr>
          </a:p>
          <a:p>
            <a:pPr marL="0" lvl="0" indent="0" algn="ctr">
              <a:lnSpc>
                <a:spcPct val="100000"/>
              </a:lnSpc>
              <a:spcBef>
                <a:spcPts val="0"/>
              </a:spcBef>
              <a:buNone/>
            </a:pPr>
            <a:endParaRPr lang="en-US" sz="3000" dirty="0">
              <a:solidFill>
                <a:srgbClr val="00B050"/>
              </a:solidFill>
            </a:endParaRPr>
          </a:p>
          <a:p>
            <a:pPr marL="0" lvl="0" indent="0" algn="ctr">
              <a:lnSpc>
                <a:spcPct val="100000"/>
              </a:lnSpc>
              <a:spcBef>
                <a:spcPts val="0"/>
              </a:spcBef>
              <a:buNone/>
            </a:pPr>
            <a:r>
              <a:rPr lang="en-US" sz="3000" dirty="0">
                <a:solidFill>
                  <a:srgbClr val="00B050"/>
                </a:solidFill>
              </a:rPr>
              <a:t>Overall tax savings compared with prior law = $4,756</a:t>
            </a:r>
          </a:p>
          <a:p>
            <a:pPr marL="0" lvl="0" indent="0" algn="ctr">
              <a:lnSpc>
                <a:spcPct val="100000"/>
              </a:lnSpc>
              <a:spcBef>
                <a:spcPts val="0"/>
              </a:spcBef>
              <a:buNone/>
            </a:pPr>
            <a:r>
              <a:rPr lang="en-US" sz="3000" dirty="0">
                <a:solidFill>
                  <a:srgbClr val="00B050"/>
                </a:solidFill>
              </a:rPr>
              <a:t>Tax savings attributable to 199A deduction =  $3,565 </a:t>
            </a:r>
          </a:p>
          <a:p>
            <a:pPr marL="0" lvl="0" indent="0" algn="ctr">
              <a:lnSpc>
                <a:spcPct val="100000"/>
              </a:lnSpc>
              <a:spcBef>
                <a:spcPts val="0"/>
              </a:spcBef>
              <a:buNone/>
            </a:pPr>
            <a:endParaRPr lang="en-US" sz="3000" dirty="0">
              <a:solidFill>
                <a:srgbClr val="00B050"/>
              </a:solidFill>
            </a:endParaRPr>
          </a:p>
          <a:p>
            <a:pPr marL="0" indent="0">
              <a:lnSpc>
                <a:spcPct val="100000"/>
              </a:lnSpc>
              <a:spcBef>
                <a:spcPts val="0"/>
              </a:spcBef>
              <a:buNone/>
            </a:pPr>
            <a:endParaRPr lang="en-US" sz="1800" dirty="0">
              <a:solidFill>
                <a:srgbClr val="FF0000"/>
              </a:solidFill>
            </a:endParaRPr>
          </a:p>
          <a:p>
            <a:pPr marL="0" indent="0">
              <a:lnSpc>
                <a:spcPct val="100000"/>
              </a:lnSpc>
              <a:spcBef>
                <a:spcPts val="0"/>
              </a:spcBef>
              <a:buNone/>
            </a:pPr>
            <a:r>
              <a:rPr lang="en-US" sz="2200" dirty="0">
                <a:solidFill>
                  <a:srgbClr val="FF0000"/>
                </a:solidFill>
              </a:rPr>
              <a:t>*</a:t>
            </a:r>
            <a:r>
              <a:rPr lang="en-US" sz="2200" dirty="0"/>
              <a:t>Note: Amy’s deduction is limited to 20% of her taxable income.</a:t>
            </a:r>
          </a:p>
          <a:p>
            <a:pPr marL="0" lvl="0" indent="0">
              <a:lnSpc>
                <a:spcPct val="100000"/>
              </a:lnSpc>
              <a:spcBef>
                <a:spcPts val="0"/>
              </a:spcBef>
              <a:buNone/>
            </a:pPr>
            <a:endParaRPr lang="en-US" sz="3000" dirty="0">
              <a:solidFill>
                <a:srgbClr val="00B050"/>
              </a:solidFill>
            </a:endParaRPr>
          </a:p>
        </p:txBody>
      </p:sp>
    </p:spTree>
    <p:extLst>
      <p:ext uri="{BB962C8B-B14F-4D97-AF65-F5344CB8AC3E}">
        <p14:creationId xmlns:p14="http://schemas.microsoft.com/office/powerpoint/2010/main" val="1161361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81" y="236307"/>
            <a:ext cx="11708025" cy="1232898"/>
          </a:xfrm>
        </p:spPr>
        <p:txBody>
          <a:bodyPr>
            <a:noAutofit/>
          </a:bodyPr>
          <a:lstStyle/>
          <a:p>
            <a:pPr algn="ctr"/>
            <a:r>
              <a:rPr lang="en-US" sz="5000" b="1" dirty="0">
                <a:latin typeface="Garamond" panose="02020404030301010803" pitchFamily="18" charset="0"/>
              </a:rPr>
              <a:t>Example 2:  </a:t>
            </a:r>
            <a:r>
              <a:rPr lang="en-US" sz="5000" b="1" dirty="0">
                <a:solidFill>
                  <a:srgbClr val="C00000"/>
                </a:solidFill>
                <a:latin typeface="Garamond" panose="02020404030301010803" pitchFamily="18" charset="0"/>
              </a:rPr>
              <a:t>Amy Agent </a:t>
            </a:r>
            <a:r>
              <a:rPr lang="en-US" sz="5000" b="1" dirty="0">
                <a:latin typeface="Garamond" panose="02020404030301010803" pitchFamily="18" charset="0"/>
              </a:rPr>
              <a:t>(</a:t>
            </a:r>
            <a:r>
              <a:rPr lang="en-US" sz="4800" b="1" dirty="0">
                <a:latin typeface="Garamond" panose="02020404030301010803" pitchFamily="18" charset="0"/>
              </a:rPr>
              <a:t>single w/pension</a:t>
            </a:r>
            <a:r>
              <a:rPr lang="en-US" sz="5000" b="1" dirty="0">
                <a:latin typeface="Garamond" panose="02020404030301010803" pitchFamily="18" charset="0"/>
              </a:rPr>
              <a:t>)</a:t>
            </a:r>
          </a:p>
        </p:txBody>
      </p:sp>
      <p:sp>
        <p:nvSpPr>
          <p:cNvPr id="3" name="Content Placeholder 2"/>
          <p:cNvSpPr>
            <a:spLocks noGrp="1"/>
          </p:cNvSpPr>
          <p:nvPr>
            <p:ph idx="1"/>
          </p:nvPr>
        </p:nvSpPr>
        <p:spPr>
          <a:xfrm>
            <a:off x="380145" y="1469205"/>
            <a:ext cx="11424862" cy="5229546"/>
          </a:xfrm>
        </p:spPr>
        <p:txBody>
          <a:bodyPr>
            <a:normAutofit/>
          </a:bodyPr>
          <a:lstStyle/>
          <a:p>
            <a:pPr marL="0" lvl="0" indent="0">
              <a:lnSpc>
                <a:spcPct val="100000"/>
              </a:lnSpc>
              <a:spcBef>
                <a:spcPts val="0"/>
              </a:spcBef>
              <a:buNone/>
              <a:defRPr/>
            </a:pPr>
            <a:r>
              <a:rPr lang="en-US" dirty="0"/>
              <a:t>					</a:t>
            </a:r>
          </a:p>
          <a:p>
            <a:pPr marL="0" lvl="0" indent="0">
              <a:lnSpc>
                <a:spcPct val="100000"/>
              </a:lnSpc>
              <a:spcBef>
                <a:spcPts val="0"/>
              </a:spcBef>
              <a:buNone/>
              <a:defRPr/>
            </a:pPr>
            <a:r>
              <a:rPr lang="en-US" dirty="0"/>
              <a:t>						</a:t>
            </a:r>
            <a:r>
              <a:rPr lang="en-US" b="1" u="sng" dirty="0">
                <a:solidFill>
                  <a:srgbClr val="0070C0"/>
                </a:solidFill>
              </a:rPr>
              <a:t>Prior Tax Law</a:t>
            </a:r>
            <a:r>
              <a:rPr lang="en-US" dirty="0"/>
              <a:t>	</a:t>
            </a:r>
            <a:r>
              <a:rPr lang="en-US" b="1" u="sng" dirty="0">
                <a:solidFill>
                  <a:srgbClr val="0070C0"/>
                </a:solidFill>
              </a:rPr>
              <a:t>New Tax Law</a:t>
            </a:r>
            <a:endParaRPr lang="en-US" dirty="0">
              <a:solidFill>
                <a:srgbClr val="0070C0"/>
              </a:solidFill>
            </a:endParaRPr>
          </a:p>
          <a:p>
            <a:pPr marL="0" lvl="0" indent="0">
              <a:lnSpc>
                <a:spcPct val="100000"/>
              </a:lnSpc>
              <a:spcBef>
                <a:spcPts val="0"/>
              </a:spcBef>
              <a:buNone/>
              <a:defRPr/>
            </a:pPr>
            <a:r>
              <a:rPr lang="en-US" dirty="0"/>
              <a:t>Net commission income	   	    	    $100,000		    $100,000</a:t>
            </a:r>
          </a:p>
          <a:p>
            <a:pPr marL="0" lvl="0" indent="0">
              <a:lnSpc>
                <a:spcPct val="100000"/>
              </a:lnSpc>
              <a:spcBef>
                <a:spcPts val="0"/>
              </a:spcBef>
              <a:buNone/>
              <a:defRPr/>
            </a:pPr>
            <a:r>
              <a:rPr lang="en-US" dirty="0"/>
              <a:t>Pension income (taxable) 		    $  20,000    	    $  20,000	</a:t>
            </a:r>
          </a:p>
          <a:p>
            <a:pPr marL="0" lvl="0" indent="0">
              <a:lnSpc>
                <a:spcPct val="100000"/>
              </a:lnSpc>
              <a:spcBef>
                <a:spcPts val="0"/>
              </a:spcBef>
              <a:buNone/>
            </a:pPr>
            <a:r>
              <a:rPr lang="en-US" dirty="0"/>
              <a:t>Personal exemption			   </a:t>
            </a:r>
            <a:r>
              <a:rPr lang="en-US" dirty="0">
                <a:solidFill>
                  <a:srgbClr val="FF0000"/>
                </a:solidFill>
              </a:rPr>
              <a:t> $    4,150</a:t>
            </a:r>
            <a:r>
              <a:rPr lang="en-US" dirty="0"/>
              <a:t>		         </a:t>
            </a:r>
            <a:r>
              <a:rPr lang="en-US" dirty="0">
                <a:solidFill>
                  <a:srgbClr val="FF0000"/>
                </a:solidFill>
              </a:rPr>
              <a:t>  - 0 -</a:t>
            </a:r>
          </a:p>
          <a:p>
            <a:pPr marL="0" lvl="0" indent="0">
              <a:lnSpc>
                <a:spcPct val="100000"/>
              </a:lnSpc>
              <a:spcBef>
                <a:spcPts val="0"/>
              </a:spcBef>
              <a:buNone/>
            </a:pPr>
            <a:r>
              <a:rPr lang="en-US" dirty="0"/>
              <a:t>Itemized deductions			</a:t>
            </a:r>
            <a:r>
              <a:rPr lang="en-US" dirty="0">
                <a:solidFill>
                  <a:srgbClr val="FF0000"/>
                </a:solidFill>
              </a:rPr>
              <a:t>    </a:t>
            </a:r>
            <a:r>
              <a:rPr lang="en-US" u="sng" dirty="0">
                <a:solidFill>
                  <a:srgbClr val="FF0000"/>
                </a:solidFill>
              </a:rPr>
              <a:t>$  19,000</a:t>
            </a:r>
            <a:r>
              <a:rPr lang="en-US" dirty="0"/>
              <a:t>		    </a:t>
            </a:r>
            <a:r>
              <a:rPr lang="en-US" u="sng" dirty="0">
                <a:solidFill>
                  <a:srgbClr val="FF0000"/>
                </a:solidFill>
              </a:rPr>
              <a:t> $ 19,000</a:t>
            </a:r>
          </a:p>
          <a:p>
            <a:pPr marL="0" lvl="0" indent="0">
              <a:lnSpc>
                <a:spcPct val="100000"/>
              </a:lnSpc>
              <a:spcBef>
                <a:spcPts val="0"/>
              </a:spcBef>
              <a:buNone/>
            </a:pPr>
            <a:r>
              <a:rPr lang="en-US" dirty="0"/>
              <a:t>Taxable income </a:t>
            </a:r>
            <a:r>
              <a:rPr lang="en-US" sz="2400" dirty="0"/>
              <a:t>(before deduction)</a:t>
            </a:r>
            <a:r>
              <a:rPr lang="en-US" dirty="0"/>
              <a:t>	    $  96,850		     $101,000</a:t>
            </a:r>
          </a:p>
          <a:p>
            <a:pPr marL="0" indent="0">
              <a:lnSpc>
                <a:spcPct val="100000"/>
              </a:lnSpc>
              <a:spcBef>
                <a:spcPts val="0"/>
              </a:spcBef>
              <a:buNone/>
            </a:pPr>
            <a:r>
              <a:rPr lang="en-US" dirty="0"/>
              <a:t>Business income deduction (20%)	</a:t>
            </a:r>
            <a:r>
              <a:rPr lang="en-US" dirty="0">
                <a:solidFill>
                  <a:srgbClr val="FF0000"/>
                </a:solidFill>
              </a:rPr>
              <a:t>          - 0 - </a:t>
            </a:r>
            <a:r>
              <a:rPr lang="en-US" dirty="0"/>
              <a:t>		     </a:t>
            </a:r>
            <a:r>
              <a:rPr lang="en-US" dirty="0">
                <a:solidFill>
                  <a:srgbClr val="FF0000"/>
                </a:solidFill>
              </a:rPr>
              <a:t>$  20,000</a:t>
            </a:r>
            <a:endParaRPr lang="en-US" sz="2000" dirty="0">
              <a:solidFill>
                <a:srgbClr val="FF0000"/>
              </a:solidFill>
            </a:endParaRPr>
          </a:p>
          <a:p>
            <a:pPr marL="0" lvl="0" indent="0">
              <a:lnSpc>
                <a:spcPct val="100000"/>
              </a:lnSpc>
              <a:spcBef>
                <a:spcPts val="0"/>
              </a:spcBef>
              <a:buNone/>
            </a:pPr>
            <a:r>
              <a:rPr lang="en-US" dirty="0"/>
              <a:t>Tax					</a:t>
            </a:r>
            <a:r>
              <a:rPr lang="en-US" dirty="0">
                <a:solidFill>
                  <a:srgbClr val="7030A0"/>
                </a:solidFill>
              </a:rPr>
              <a:t>                $ 20,100</a:t>
            </a:r>
            <a:r>
              <a:rPr lang="en-US" dirty="0"/>
              <a:t>		     </a:t>
            </a:r>
            <a:r>
              <a:rPr lang="en-US" dirty="0">
                <a:solidFill>
                  <a:srgbClr val="7030A0"/>
                </a:solidFill>
              </a:rPr>
              <a:t>$  13,760</a:t>
            </a:r>
          </a:p>
          <a:p>
            <a:pPr marL="0" lvl="0" indent="0">
              <a:lnSpc>
                <a:spcPct val="100000"/>
              </a:lnSpc>
              <a:spcBef>
                <a:spcPts val="0"/>
              </a:spcBef>
              <a:buNone/>
            </a:pPr>
            <a:endParaRPr lang="en-US" dirty="0">
              <a:solidFill>
                <a:srgbClr val="7030A0"/>
              </a:solidFill>
            </a:endParaRPr>
          </a:p>
          <a:p>
            <a:pPr marL="0" lvl="0" indent="0" algn="ctr">
              <a:lnSpc>
                <a:spcPct val="100000"/>
              </a:lnSpc>
              <a:spcBef>
                <a:spcPts val="0"/>
              </a:spcBef>
              <a:buNone/>
            </a:pPr>
            <a:r>
              <a:rPr lang="en-US" dirty="0">
                <a:solidFill>
                  <a:srgbClr val="00B050"/>
                </a:solidFill>
              </a:rPr>
              <a:t>Overall tax savings compared with prior law = $6,340</a:t>
            </a:r>
          </a:p>
          <a:p>
            <a:pPr marL="0" lvl="0" indent="0" algn="ctr">
              <a:lnSpc>
                <a:spcPct val="100000"/>
              </a:lnSpc>
              <a:spcBef>
                <a:spcPts val="0"/>
              </a:spcBef>
              <a:buNone/>
            </a:pPr>
            <a:r>
              <a:rPr lang="en-US" dirty="0">
                <a:solidFill>
                  <a:srgbClr val="00B050"/>
                </a:solidFill>
              </a:rPr>
              <a:t>Tax savings attributable to 199A deduction =  $4,770 </a:t>
            </a:r>
          </a:p>
          <a:p>
            <a:pPr marL="0" lvl="0" indent="0" algn="ctr">
              <a:lnSpc>
                <a:spcPct val="100000"/>
              </a:lnSpc>
              <a:spcBef>
                <a:spcPts val="0"/>
              </a:spcBef>
              <a:buNone/>
            </a:pPr>
            <a:endParaRPr lang="en-US" sz="3600" dirty="0">
              <a:solidFill>
                <a:srgbClr val="00B050"/>
              </a:solidFill>
            </a:endParaRPr>
          </a:p>
          <a:p>
            <a:pPr marL="0" indent="0">
              <a:lnSpc>
                <a:spcPct val="100000"/>
              </a:lnSpc>
              <a:spcBef>
                <a:spcPts val="0"/>
              </a:spcBef>
              <a:buNone/>
            </a:pPr>
            <a:endParaRPr lang="en-US" sz="2000" dirty="0">
              <a:solidFill>
                <a:srgbClr val="FF0000"/>
              </a:solidFill>
            </a:endParaRPr>
          </a:p>
          <a:p>
            <a:pPr marL="0" lvl="0" indent="0" algn="ctr">
              <a:lnSpc>
                <a:spcPct val="100000"/>
              </a:lnSpc>
              <a:spcBef>
                <a:spcPts val="0"/>
              </a:spcBef>
              <a:buNone/>
            </a:pPr>
            <a:endParaRPr lang="en-US" sz="3000" dirty="0">
              <a:solidFill>
                <a:srgbClr val="00B050"/>
              </a:solidFill>
            </a:endParaRPr>
          </a:p>
        </p:txBody>
      </p:sp>
    </p:spTree>
    <p:extLst>
      <p:ext uri="{BB962C8B-B14F-4D97-AF65-F5344CB8AC3E}">
        <p14:creationId xmlns:p14="http://schemas.microsoft.com/office/powerpoint/2010/main" val="1592205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23" y="152401"/>
            <a:ext cx="11797553" cy="1371599"/>
          </a:xfrm>
        </p:spPr>
        <p:txBody>
          <a:bodyPr>
            <a:normAutofit fontScale="90000"/>
          </a:bodyPr>
          <a:lstStyle/>
          <a:p>
            <a:pPr algn="ctr"/>
            <a:r>
              <a:rPr lang="en-US" sz="5400" b="1" dirty="0">
                <a:latin typeface="Garamond" panose="02020404030301010803" pitchFamily="18" charset="0"/>
              </a:rPr>
              <a:t>Example 3: </a:t>
            </a:r>
            <a:r>
              <a:rPr lang="en-US" sz="5400" b="1" dirty="0">
                <a:solidFill>
                  <a:srgbClr val="C00000"/>
                </a:solidFill>
                <a:latin typeface="Garamond" panose="02020404030301010803" pitchFamily="18" charset="0"/>
              </a:rPr>
              <a:t>Carla and Bob Broker </a:t>
            </a:r>
            <a:r>
              <a:rPr lang="en-US" sz="5400" b="1" dirty="0">
                <a:latin typeface="Garamond" panose="02020404030301010803" pitchFamily="18" charset="0"/>
              </a:rPr>
              <a:t>(married)</a:t>
            </a:r>
          </a:p>
        </p:txBody>
      </p:sp>
      <p:sp>
        <p:nvSpPr>
          <p:cNvPr id="3" name="Content Placeholder 2"/>
          <p:cNvSpPr>
            <a:spLocks noGrp="1"/>
          </p:cNvSpPr>
          <p:nvPr>
            <p:ph idx="1"/>
          </p:nvPr>
        </p:nvSpPr>
        <p:spPr>
          <a:xfrm>
            <a:off x="380145" y="1524000"/>
            <a:ext cx="11424862" cy="5084617"/>
          </a:xfrm>
        </p:spPr>
        <p:txBody>
          <a:bodyPr>
            <a:normAutofit fontScale="77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sz="3600" dirty="0"/>
              <a:t>                </a:t>
            </a:r>
            <a:r>
              <a:rPr lang="en-US" sz="3600" b="1" u="sng" dirty="0">
                <a:solidFill>
                  <a:srgbClr val="0070C0"/>
                </a:solidFill>
              </a:rPr>
              <a:t>Prior Tax Law</a:t>
            </a:r>
            <a:r>
              <a:rPr lang="en-US" sz="3600" dirty="0"/>
              <a:t>		    </a:t>
            </a:r>
            <a:r>
              <a:rPr lang="en-US" sz="3600" b="1" u="sng" dirty="0">
                <a:solidFill>
                  <a:srgbClr val="0070C0"/>
                </a:solidFill>
              </a:rPr>
              <a:t>New Tax Law</a:t>
            </a:r>
            <a:endParaRPr lang="en-US" sz="3600" dirty="0">
              <a:solidFill>
                <a:srgbClr val="0070C0"/>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sz="3600" dirty="0"/>
              <a:t>Salary income (Carla)		         $  50,000                          $  50,000</a:t>
            </a:r>
          </a:p>
          <a:p>
            <a:pPr marL="0" marR="0" lvl="0" indent="0" defTabSz="914400" eaLnBrk="1" fontAlgn="auto" latinLnBrk="0" hangingPunct="1">
              <a:lnSpc>
                <a:spcPct val="100000"/>
              </a:lnSpc>
              <a:spcBef>
                <a:spcPts val="0"/>
              </a:spcBef>
              <a:spcAft>
                <a:spcPts val="0"/>
              </a:spcAft>
              <a:buClrTx/>
              <a:buSzTx/>
              <a:buFontTx/>
              <a:buNone/>
              <a:tabLst/>
              <a:defRPr/>
            </a:pPr>
            <a:r>
              <a:rPr lang="en-US" sz="3600" dirty="0"/>
              <a:t>Salary from brokerage (Bob)	         $150,000	 	      $150,000</a:t>
            </a:r>
          </a:p>
          <a:p>
            <a:pPr marL="0" marR="0" lvl="0" indent="0" defTabSz="914400" eaLnBrk="1" fontAlgn="auto" latinLnBrk="0" hangingPunct="1">
              <a:lnSpc>
                <a:spcPct val="100000"/>
              </a:lnSpc>
              <a:spcBef>
                <a:spcPts val="0"/>
              </a:spcBef>
              <a:spcAft>
                <a:spcPts val="0"/>
              </a:spcAft>
              <a:buClrTx/>
              <a:buSzTx/>
              <a:buFontTx/>
              <a:buNone/>
              <a:tabLst/>
              <a:defRPr/>
            </a:pPr>
            <a:r>
              <a:rPr lang="en-US" sz="3600" dirty="0"/>
              <a:t>Net brokerage income (Bob)	         $100,000		      $100,000</a:t>
            </a:r>
          </a:p>
          <a:p>
            <a:pPr marL="0" lvl="0" indent="0">
              <a:lnSpc>
                <a:spcPct val="100000"/>
              </a:lnSpc>
              <a:spcBef>
                <a:spcPts val="0"/>
              </a:spcBef>
              <a:buNone/>
            </a:pPr>
            <a:r>
              <a:rPr lang="en-US" sz="3600" dirty="0"/>
              <a:t>Personal exemptions		          </a:t>
            </a:r>
            <a:r>
              <a:rPr lang="en-US" sz="3600" dirty="0">
                <a:solidFill>
                  <a:srgbClr val="FF0000"/>
                </a:solidFill>
              </a:rPr>
              <a:t>$   8,300</a:t>
            </a:r>
            <a:r>
              <a:rPr lang="en-US" sz="3600" dirty="0"/>
              <a:t>		</a:t>
            </a:r>
            <a:r>
              <a:rPr lang="en-US" sz="3600" dirty="0">
                <a:solidFill>
                  <a:srgbClr val="FF0000"/>
                </a:solidFill>
              </a:rPr>
              <a:t>            - 0 –</a:t>
            </a:r>
          </a:p>
          <a:p>
            <a:pPr marL="0" lvl="0" indent="0">
              <a:lnSpc>
                <a:spcPct val="100000"/>
              </a:lnSpc>
              <a:spcBef>
                <a:spcPts val="0"/>
              </a:spcBef>
              <a:buNone/>
            </a:pPr>
            <a:r>
              <a:rPr lang="en-US" sz="3600" dirty="0"/>
              <a:t>Itemized deductions		          </a:t>
            </a:r>
            <a:r>
              <a:rPr lang="en-US" sz="3600" u="sng" dirty="0">
                <a:solidFill>
                  <a:srgbClr val="FF0000"/>
                </a:solidFill>
              </a:rPr>
              <a:t>$ 30,000</a:t>
            </a:r>
            <a:r>
              <a:rPr lang="en-US" sz="3600" dirty="0"/>
              <a:t>		     </a:t>
            </a:r>
            <a:r>
              <a:rPr lang="en-US" sz="3600" u="sng" dirty="0">
                <a:solidFill>
                  <a:srgbClr val="FF0000"/>
                </a:solidFill>
              </a:rPr>
              <a:t>  $ 30,000</a:t>
            </a:r>
          </a:p>
          <a:p>
            <a:pPr marL="0" lvl="0" indent="0">
              <a:lnSpc>
                <a:spcPct val="100000"/>
              </a:lnSpc>
              <a:spcBef>
                <a:spcPts val="0"/>
              </a:spcBef>
              <a:buNone/>
            </a:pPr>
            <a:r>
              <a:rPr lang="en-US" sz="3600" dirty="0"/>
              <a:t>Taxable income			         $261,700		      $270,000</a:t>
            </a:r>
          </a:p>
          <a:p>
            <a:pPr marL="0" indent="0">
              <a:lnSpc>
                <a:spcPct val="100000"/>
              </a:lnSpc>
              <a:spcBef>
                <a:spcPts val="0"/>
              </a:spcBef>
              <a:buNone/>
            </a:pPr>
            <a:r>
              <a:rPr lang="en-US" sz="3600" dirty="0"/>
              <a:t>Business income deduction (20%)	 </a:t>
            </a:r>
            <a:r>
              <a:rPr lang="en-US" sz="3600" dirty="0">
                <a:solidFill>
                  <a:srgbClr val="FF0000"/>
                </a:solidFill>
              </a:rPr>
              <a:t>   - 0 - </a:t>
            </a:r>
            <a:r>
              <a:rPr lang="en-US" sz="3600" dirty="0"/>
              <a:t>		      </a:t>
            </a:r>
            <a:r>
              <a:rPr lang="en-US" sz="3600" dirty="0">
                <a:solidFill>
                  <a:srgbClr val="FF0000"/>
                </a:solidFill>
              </a:rPr>
              <a:t>$  20,000</a:t>
            </a:r>
          </a:p>
          <a:p>
            <a:pPr marL="0" lvl="0" indent="0">
              <a:lnSpc>
                <a:spcPct val="100000"/>
              </a:lnSpc>
              <a:spcBef>
                <a:spcPts val="0"/>
              </a:spcBef>
              <a:buNone/>
            </a:pPr>
            <a:r>
              <a:rPr lang="en-US" sz="3600" dirty="0"/>
              <a:t>Tax					</a:t>
            </a:r>
            <a:r>
              <a:rPr lang="en-US" sz="3600" dirty="0">
                <a:solidFill>
                  <a:srgbClr val="7030A0"/>
                </a:solidFill>
              </a:rPr>
              <a:t>         $  61,578</a:t>
            </a:r>
            <a:r>
              <a:rPr lang="en-US" sz="3600" dirty="0"/>
              <a:t>		      </a:t>
            </a:r>
            <a:r>
              <a:rPr lang="en-US" sz="3600" dirty="0">
                <a:solidFill>
                  <a:srgbClr val="7030A0"/>
                </a:solidFill>
              </a:rPr>
              <a:t>$  48,579</a:t>
            </a:r>
          </a:p>
          <a:p>
            <a:pPr marL="0" lvl="0" indent="0">
              <a:lnSpc>
                <a:spcPct val="100000"/>
              </a:lnSpc>
              <a:spcBef>
                <a:spcPts val="0"/>
              </a:spcBef>
              <a:buNone/>
            </a:pPr>
            <a:endParaRPr lang="en-US" sz="2400" dirty="0">
              <a:solidFill>
                <a:srgbClr val="7030A0"/>
              </a:solidFill>
            </a:endParaRPr>
          </a:p>
          <a:p>
            <a:pPr marL="0" lvl="0" indent="0" algn="ctr">
              <a:lnSpc>
                <a:spcPct val="100000"/>
              </a:lnSpc>
              <a:spcBef>
                <a:spcPts val="0"/>
              </a:spcBef>
              <a:buNone/>
            </a:pPr>
            <a:endParaRPr lang="en-US" sz="3000" dirty="0">
              <a:solidFill>
                <a:srgbClr val="00B050"/>
              </a:solidFill>
            </a:endParaRPr>
          </a:p>
          <a:p>
            <a:pPr marL="0" lvl="0" indent="0" algn="ctr">
              <a:lnSpc>
                <a:spcPct val="100000"/>
              </a:lnSpc>
              <a:spcBef>
                <a:spcPts val="0"/>
              </a:spcBef>
              <a:buNone/>
            </a:pPr>
            <a:endParaRPr lang="en-US" sz="3000" dirty="0">
              <a:solidFill>
                <a:srgbClr val="00B050"/>
              </a:solidFill>
            </a:endParaRPr>
          </a:p>
          <a:p>
            <a:pPr marL="0" lvl="0" indent="0" algn="ctr">
              <a:lnSpc>
                <a:spcPct val="100000"/>
              </a:lnSpc>
              <a:spcBef>
                <a:spcPts val="0"/>
              </a:spcBef>
              <a:buNone/>
            </a:pPr>
            <a:r>
              <a:rPr lang="en-US" sz="3600" dirty="0">
                <a:solidFill>
                  <a:srgbClr val="00B050"/>
                </a:solidFill>
              </a:rPr>
              <a:t>Overall tax savings compared with prior law = $12,999</a:t>
            </a:r>
          </a:p>
          <a:p>
            <a:pPr marL="0" indent="0" algn="ctr">
              <a:lnSpc>
                <a:spcPct val="100000"/>
              </a:lnSpc>
              <a:spcBef>
                <a:spcPts val="0"/>
              </a:spcBef>
              <a:buNone/>
            </a:pPr>
            <a:r>
              <a:rPr lang="en-US" sz="3600" dirty="0">
                <a:solidFill>
                  <a:srgbClr val="00B050"/>
                </a:solidFill>
              </a:rPr>
              <a:t>Tax savings attributable to 199A deduction = $ 4,800</a:t>
            </a:r>
          </a:p>
          <a:p>
            <a:pPr marL="0" lvl="0" indent="0" algn="ctr">
              <a:lnSpc>
                <a:spcPct val="100000"/>
              </a:lnSpc>
              <a:spcBef>
                <a:spcPts val="0"/>
              </a:spcBef>
              <a:buNone/>
            </a:pPr>
            <a:endParaRPr lang="en-US" dirty="0">
              <a:solidFill>
                <a:srgbClr val="00B050"/>
              </a:solidFill>
            </a:endParaRPr>
          </a:p>
        </p:txBody>
      </p:sp>
    </p:spTree>
    <p:extLst>
      <p:ext uri="{BB962C8B-B14F-4D97-AF65-F5344CB8AC3E}">
        <p14:creationId xmlns:p14="http://schemas.microsoft.com/office/powerpoint/2010/main" val="935868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1" y="152401"/>
            <a:ext cx="11555625" cy="1257300"/>
          </a:xfrm>
        </p:spPr>
        <p:txBody>
          <a:bodyPr>
            <a:normAutofit fontScale="90000"/>
          </a:bodyPr>
          <a:lstStyle/>
          <a:p>
            <a:pPr algn="ctr"/>
            <a:r>
              <a:rPr lang="en-US" sz="6000" b="1" dirty="0">
                <a:latin typeface="Garamond" panose="02020404030301010803" pitchFamily="18" charset="0"/>
              </a:rPr>
              <a:t>Example 4: </a:t>
            </a:r>
            <a:r>
              <a:rPr lang="en-US" sz="6000" b="1" dirty="0">
                <a:solidFill>
                  <a:srgbClr val="C00000"/>
                </a:solidFill>
                <a:latin typeface="Garamond" panose="02020404030301010803" pitchFamily="18" charset="0"/>
              </a:rPr>
              <a:t>Deborah Dynamo </a:t>
            </a:r>
            <a:r>
              <a:rPr lang="en-US" sz="5400" b="1" dirty="0">
                <a:solidFill>
                  <a:srgbClr val="C00000"/>
                </a:solidFill>
                <a:latin typeface="Garamond" panose="02020404030301010803" pitchFamily="18" charset="0"/>
              </a:rPr>
              <a:t/>
            </a:r>
            <a:br>
              <a:rPr lang="en-US" sz="5400" b="1" dirty="0">
                <a:solidFill>
                  <a:srgbClr val="C00000"/>
                </a:solidFill>
                <a:latin typeface="Garamond" panose="02020404030301010803" pitchFamily="18" charset="0"/>
              </a:rPr>
            </a:br>
            <a:r>
              <a:rPr lang="en-US" sz="5100" b="1" dirty="0">
                <a:latin typeface="Garamond" panose="02020404030301010803" pitchFamily="18" charset="0"/>
              </a:rPr>
              <a:t>(single, no employees)</a:t>
            </a:r>
          </a:p>
        </p:txBody>
      </p:sp>
      <p:sp>
        <p:nvSpPr>
          <p:cNvPr id="3" name="Content Placeholder 2"/>
          <p:cNvSpPr>
            <a:spLocks noGrp="1"/>
          </p:cNvSpPr>
          <p:nvPr>
            <p:ph idx="1"/>
          </p:nvPr>
        </p:nvSpPr>
        <p:spPr>
          <a:xfrm>
            <a:off x="88900" y="1565564"/>
            <a:ext cx="11887200" cy="5292436"/>
          </a:xfrm>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lvl="0" indent="0">
              <a:lnSpc>
                <a:spcPct val="100000"/>
              </a:lnSpc>
              <a:spcBef>
                <a:spcPts val="0"/>
              </a:spcBef>
              <a:buNone/>
              <a:defRPr/>
            </a:pPr>
            <a:r>
              <a:rPr lang="en-US" sz="3000" b="1" dirty="0">
                <a:solidFill>
                  <a:srgbClr val="0070C0"/>
                </a:solidFill>
              </a:rPr>
              <a:t>						</a:t>
            </a:r>
            <a:r>
              <a:rPr lang="en-US" sz="3000" b="1" u="sng" dirty="0">
                <a:solidFill>
                  <a:srgbClr val="0070C0"/>
                </a:solidFill>
              </a:rPr>
              <a:t>Prior Tax Law</a:t>
            </a:r>
            <a:r>
              <a:rPr lang="en-US" sz="3000" dirty="0"/>
              <a:t>		</a:t>
            </a:r>
            <a:r>
              <a:rPr lang="en-US" sz="3000" b="1" u="sng" dirty="0">
                <a:solidFill>
                  <a:srgbClr val="0070C0"/>
                </a:solidFill>
              </a:rPr>
              <a:t>New Tax Law</a:t>
            </a:r>
            <a:endParaRPr lang="en-US" sz="3000" dirty="0">
              <a:solidFill>
                <a:srgbClr val="0070C0"/>
              </a:solidFill>
            </a:endParaRPr>
          </a:p>
          <a:p>
            <a:pPr marL="0" lvl="0" indent="0">
              <a:lnSpc>
                <a:spcPct val="100000"/>
              </a:lnSpc>
              <a:spcBef>
                <a:spcPts val="0"/>
              </a:spcBef>
              <a:buNone/>
              <a:defRPr/>
            </a:pPr>
            <a:r>
              <a:rPr lang="en-US" sz="3000" dirty="0"/>
              <a:t>Net brokerage income	   	      	     $400,000		                $400,000</a:t>
            </a:r>
          </a:p>
          <a:p>
            <a:pPr marL="0" lvl="0" indent="0">
              <a:lnSpc>
                <a:spcPct val="100000"/>
              </a:lnSpc>
              <a:spcBef>
                <a:spcPts val="0"/>
              </a:spcBef>
              <a:buNone/>
              <a:defRPr/>
            </a:pPr>
            <a:r>
              <a:rPr lang="en-US" sz="3000" dirty="0"/>
              <a:t>Personal exemptions 		                </a:t>
            </a:r>
            <a:r>
              <a:rPr lang="en-US" sz="3000" dirty="0">
                <a:solidFill>
                  <a:srgbClr val="FF0000"/>
                </a:solidFill>
              </a:rPr>
              <a:t>$    4,150</a:t>
            </a:r>
            <a:r>
              <a:rPr lang="en-US" sz="3000" dirty="0"/>
              <a:t>		                      </a:t>
            </a:r>
            <a:r>
              <a:rPr lang="en-US" sz="3000" dirty="0">
                <a:solidFill>
                  <a:srgbClr val="FF0000"/>
                </a:solidFill>
              </a:rPr>
              <a:t> - 0 - </a:t>
            </a:r>
          </a:p>
          <a:p>
            <a:pPr marL="0" lvl="0" indent="0">
              <a:lnSpc>
                <a:spcPct val="100000"/>
              </a:lnSpc>
              <a:spcBef>
                <a:spcPts val="0"/>
              </a:spcBef>
              <a:buNone/>
            </a:pPr>
            <a:r>
              <a:rPr lang="en-US" sz="3000" dirty="0"/>
              <a:t>Itemized deductions			</a:t>
            </a:r>
            <a:r>
              <a:rPr lang="en-US" sz="3000" dirty="0">
                <a:solidFill>
                  <a:srgbClr val="FF0000"/>
                </a:solidFill>
              </a:rPr>
              <a:t>     </a:t>
            </a:r>
            <a:r>
              <a:rPr lang="en-US" sz="3000" u="sng" dirty="0">
                <a:solidFill>
                  <a:srgbClr val="FF0000"/>
                </a:solidFill>
              </a:rPr>
              <a:t>$  30,000</a:t>
            </a:r>
            <a:r>
              <a:rPr lang="en-US" sz="3000" dirty="0"/>
              <a:t>                 </a:t>
            </a:r>
            <a:r>
              <a:rPr lang="en-US" sz="3000" dirty="0">
                <a:solidFill>
                  <a:srgbClr val="FF0000"/>
                </a:solidFill>
              </a:rPr>
              <a:t>            </a:t>
            </a:r>
            <a:r>
              <a:rPr lang="en-US" sz="3000" u="sng" dirty="0">
                <a:solidFill>
                  <a:srgbClr val="FF0000"/>
                </a:solidFill>
              </a:rPr>
              <a:t>$  30,000 </a:t>
            </a:r>
            <a:endParaRPr lang="en-US" sz="3000" u="sng" dirty="0"/>
          </a:p>
          <a:p>
            <a:pPr marL="0" lvl="0" indent="0">
              <a:lnSpc>
                <a:spcPct val="100000"/>
              </a:lnSpc>
              <a:spcBef>
                <a:spcPts val="0"/>
              </a:spcBef>
              <a:buNone/>
            </a:pPr>
            <a:r>
              <a:rPr lang="en-US" sz="3000" dirty="0"/>
              <a:t>Taxable income			      	     $365,850		                 $370,000</a:t>
            </a:r>
          </a:p>
          <a:p>
            <a:pPr marL="0" indent="0">
              <a:lnSpc>
                <a:spcPct val="100000"/>
              </a:lnSpc>
              <a:spcBef>
                <a:spcPts val="0"/>
              </a:spcBef>
              <a:buNone/>
            </a:pPr>
            <a:r>
              <a:rPr lang="en-US" sz="3000" dirty="0"/>
              <a:t>Business income deduction (20%) 		</a:t>
            </a:r>
            <a:r>
              <a:rPr lang="en-US" sz="3000" dirty="0">
                <a:solidFill>
                  <a:srgbClr val="FF0000"/>
                </a:solidFill>
              </a:rPr>
              <a:t> - 0 - </a:t>
            </a:r>
            <a:r>
              <a:rPr lang="en-US" sz="3000" dirty="0"/>
              <a:t>	             </a:t>
            </a:r>
            <a:r>
              <a:rPr lang="en-US" sz="3000" dirty="0">
                <a:solidFill>
                  <a:srgbClr val="FF0000"/>
                </a:solidFill>
              </a:rPr>
              <a:t>               $    1,750 *</a:t>
            </a:r>
            <a:endParaRPr lang="en-US" sz="3000" dirty="0"/>
          </a:p>
          <a:p>
            <a:pPr marL="0" lvl="0" indent="0">
              <a:lnSpc>
                <a:spcPct val="100000"/>
              </a:lnSpc>
              <a:spcBef>
                <a:spcPts val="0"/>
              </a:spcBef>
              <a:buNone/>
            </a:pPr>
            <a:r>
              <a:rPr lang="en-US" sz="3000" dirty="0"/>
              <a:t>Tax					</a:t>
            </a:r>
            <a:r>
              <a:rPr lang="en-US" sz="3000" dirty="0">
                <a:solidFill>
                  <a:srgbClr val="7030A0"/>
                </a:solidFill>
              </a:rPr>
              <a:t>                 $104,130  </a:t>
            </a:r>
            <a:r>
              <a:rPr lang="en-US" sz="3000" dirty="0"/>
              <a:t>		      </a:t>
            </a:r>
            <a:r>
              <a:rPr lang="en-US" sz="3000" dirty="0">
                <a:solidFill>
                  <a:srgbClr val="7030A0"/>
                </a:solidFill>
              </a:rPr>
              <a:t>$104,577</a:t>
            </a:r>
            <a:endParaRPr lang="en-US" sz="3000" dirty="0">
              <a:solidFill>
                <a:srgbClr val="FF0000"/>
              </a:solidFill>
            </a:endParaRPr>
          </a:p>
          <a:p>
            <a:pPr marL="0" lvl="0" indent="0" algn="ctr">
              <a:lnSpc>
                <a:spcPct val="100000"/>
              </a:lnSpc>
              <a:spcBef>
                <a:spcPts val="0"/>
              </a:spcBef>
              <a:buNone/>
            </a:pPr>
            <a:endParaRPr lang="en-US" sz="3000" dirty="0">
              <a:solidFill>
                <a:srgbClr val="00B050"/>
              </a:solidFill>
            </a:endParaRPr>
          </a:p>
          <a:p>
            <a:pPr marL="0" lvl="0" indent="0" algn="ctr">
              <a:lnSpc>
                <a:spcPct val="100000"/>
              </a:lnSpc>
              <a:spcBef>
                <a:spcPts val="0"/>
              </a:spcBef>
              <a:buNone/>
            </a:pPr>
            <a:r>
              <a:rPr lang="en-US" sz="3000" dirty="0">
                <a:solidFill>
                  <a:srgbClr val="00B050"/>
                </a:solidFill>
              </a:rPr>
              <a:t>Overall tax </a:t>
            </a:r>
            <a:r>
              <a:rPr lang="en-US" sz="3000" dirty="0">
                <a:solidFill>
                  <a:srgbClr val="FF0000"/>
                </a:solidFill>
              </a:rPr>
              <a:t>increase</a:t>
            </a:r>
            <a:r>
              <a:rPr lang="en-US" sz="3000" dirty="0">
                <a:solidFill>
                  <a:srgbClr val="00B050"/>
                </a:solidFill>
              </a:rPr>
              <a:t> compared with prior law = </a:t>
            </a:r>
            <a:r>
              <a:rPr lang="en-US" sz="3000" dirty="0">
                <a:solidFill>
                  <a:srgbClr val="FF0000"/>
                </a:solidFill>
              </a:rPr>
              <a:t>$ 447</a:t>
            </a:r>
          </a:p>
          <a:p>
            <a:pPr marL="0" lvl="0" indent="0" algn="ctr">
              <a:lnSpc>
                <a:spcPct val="100000"/>
              </a:lnSpc>
              <a:spcBef>
                <a:spcPts val="0"/>
              </a:spcBef>
              <a:buNone/>
            </a:pPr>
            <a:endParaRPr lang="en-US" sz="3200" dirty="0">
              <a:solidFill>
                <a:srgbClr val="00B050"/>
              </a:solidFill>
            </a:endParaRPr>
          </a:p>
          <a:p>
            <a:pPr marL="0" lvl="0" indent="0">
              <a:lnSpc>
                <a:spcPct val="100000"/>
              </a:lnSpc>
              <a:spcBef>
                <a:spcPts val="0"/>
              </a:spcBef>
              <a:buNone/>
            </a:pPr>
            <a:endParaRPr lang="en-US" sz="1800" dirty="0"/>
          </a:p>
          <a:p>
            <a:pPr marL="0" lvl="0" indent="0">
              <a:lnSpc>
                <a:spcPct val="100000"/>
              </a:lnSpc>
              <a:spcBef>
                <a:spcPts val="0"/>
              </a:spcBef>
              <a:buNone/>
            </a:pPr>
            <a:r>
              <a:rPr lang="en-US" sz="2400" dirty="0">
                <a:solidFill>
                  <a:srgbClr val="FF0000"/>
                </a:solidFill>
              </a:rPr>
              <a:t>*$70,000 of original cost of business property x 2.5% = $1,750</a:t>
            </a:r>
            <a:endParaRPr lang="en-US" sz="2400" dirty="0">
              <a:solidFill>
                <a:srgbClr val="00B050"/>
              </a:solidFill>
            </a:endParaRPr>
          </a:p>
        </p:txBody>
      </p:sp>
    </p:spTree>
    <p:extLst>
      <p:ext uri="{BB962C8B-B14F-4D97-AF65-F5344CB8AC3E}">
        <p14:creationId xmlns:p14="http://schemas.microsoft.com/office/powerpoint/2010/main" val="1444348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1" y="152401"/>
            <a:ext cx="11555625" cy="1257300"/>
          </a:xfrm>
        </p:spPr>
        <p:txBody>
          <a:bodyPr>
            <a:normAutofit fontScale="90000"/>
          </a:bodyPr>
          <a:lstStyle/>
          <a:p>
            <a:pPr algn="ctr"/>
            <a:r>
              <a:rPr lang="en-US" sz="6000" b="1" dirty="0">
                <a:latin typeface="Garamond" panose="02020404030301010803" pitchFamily="18" charset="0"/>
              </a:rPr>
              <a:t>Example 5: </a:t>
            </a:r>
            <a:r>
              <a:rPr lang="en-US" sz="6000" b="1" dirty="0">
                <a:solidFill>
                  <a:srgbClr val="C00000"/>
                </a:solidFill>
                <a:latin typeface="Garamond" panose="02020404030301010803" pitchFamily="18" charset="0"/>
              </a:rPr>
              <a:t>Deborah Dynamo </a:t>
            </a:r>
            <a:r>
              <a:rPr lang="en-US" sz="5400" b="1" dirty="0">
                <a:solidFill>
                  <a:srgbClr val="C00000"/>
                </a:solidFill>
                <a:latin typeface="Garamond" panose="02020404030301010803" pitchFamily="18" charset="0"/>
              </a:rPr>
              <a:t/>
            </a:r>
            <a:br>
              <a:rPr lang="en-US" sz="5400" b="1" dirty="0">
                <a:solidFill>
                  <a:srgbClr val="C00000"/>
                </a:solidFill>
                <a:latin typeface="Garamond" panose="02020404030301010803" pitchFamily="18" charset="0"/>
              </a:rPr>
            </a:br>
            <a:r>
              <a:rPr lang="en-US" sz="5100" b="1" dirty="0">
                <a:latin typeface="Garamond" panose="02020404030301010803" pitchFamily="18" charset="0"/>
              </a:rPr>
              <a:t>(single, 1 employee)</a:t>
            </a:r>
          </a:p>
        </p:txBody>
      </p:sp>
      <p:sp>
        <p:nvSpPr>
          <p:cNvPr id="3" name="Content Placeholder 2"/>
          <p:cNvSpPr>
            <a:spLocks noGrp="1"/>
          </p:cNvSpPr>
          <p:nvPr>
            <p:ph idx="1"/>
          </p:nvPr>
        </p:nvSpPr>
        <p:spPr>
          <a:xfrm>
            <a:off x="88900" y="1565564"/>
            <a:ext cx="11887200" cy="5292436"/>
          </a:xfrm>
        </p:spPr>
        <p:txBody>
          <a:bodyPr>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lvl="0" indent="0">
              <a:lnSpc>
                <a:spcPct val="100000"/>
              </a:lnSpc>
              <a:spcBef>
                <a:spcPts val="0"/>
              </a:spcBef>
              <a:buNone/>
              <a:defRPr/>
            </a:pPr>
            <a:r>
              <a:rPr lang="en-US" sz="3000" b="1" dirty="0">
                <a:solidFill>
                  <a:srgbClr val="0070C0"/>
                </a:solidFill>
              </a:rPr>
              <a:t>						</a:t>
            </a:r>
            <a:r>
              <a:rPr lang="en-US" sz="3000" b="1" u="sng" dirty="0">
                <a:solidFill>
                  <a:srgbClr val="0070C0"/>
                </a:solidFill>
              </a:rPr>
              <a:t>Prior Tax Law</a:t>
            </a:r>
            <a:r>
              <a:rPr lang="en-US" sz="3000" dirty="0"/>
              <a:t>		</a:t>
            </a:r>
            <a:r>
              <a:rPr lang="en-US" sz="3000" b="1" u="sng" dirty="0">
                <a:solidFill>
                  <a:srgbClr val="0070C0"/>
                </a:solidFill>
              </a:rPr>
              <a:t>New Tax Law</a:t>
            </a:r>
            <a:endParaRPr lang="en-US" sz="3000" dirty="0">
              <a:solidFill>
                <a:srgbClr val="0070C0"/>
              </a:solidFill>
            </a:endParaRPr>
          </a:p>
          <a:p>
            <a:pPr marL="0" lvl="0" indent="0">
              <a:lnSpc>
                <a:spcPct val="100000"/>
              </a:lnSpc>
              <a:spcBef>
                <a:spcPts val="0"/>
              </a:spcBef>
              <a:buNone/>
              <a:defRPr/>
            </a:pPr>
            <a:r>
              <a:rPr lang="en-US" sz="3000" dirty="0"/>
              <a:t>Net brokerage income	   	      	     $400,000		                $400,000</a:t>
            </a:r>
          </a:p>
          <a:p>
            <a:pPr marL="0" lvl="0" indent="0">
              <a:lnSpc>
                <a:spcPct val="100000"/>
              </a:lnSpc>
              <a:spcBef>
                <a:spcPts val="0"/>
              </a:spcBef>
              <a:buNone/>
              <a:defRPr/>
            </a:pPr>
            <a:r>
              <a:rPr lang="en-US" sz="3000" dirty="0"/>
              <a:t>Personal exemptions 		                </a:t>
            </a:r>
            <a:r>
              <a:rPr lang="en-US" sz="3000" dirty="0">
                <a:solidFill>
                  <a:srgbClr val="FF0000"/>
                </a:solidFill>
              </a:rPr>
              <a:t>$    4,150</a:t>
            </a:r>
            <a:r>
              <a:rPr lang="en-US" sz="3000" dirty="0"/>
              <a:t>		                      </a:t>
            </a:r>
            <a:r>
              <a:rPr lang="en-US" sz="3000" dirty="0">
                <a:solidFill>
                  <a:srgbClr val="FF0000"/>
                </a:solidFill>
              </a:rPr>
              <a:t> - 0 - </a:t>
            </a:r>
          </a:p>
          <a:p>
            <a:pPr marL="0" lvl="0" indent="0">
              <a:lnSpc>
                <a:spcPct val="100000"/>
              </a:lnSpc>
              <a:spcBef>
                <a:spcPts val="0"/>
              </a:spcBef>
              <a:buNone/>
            </a:pPr>
            <a:r>
              <a:rPr lang="en-US" sz="3000" dirty="0"/>
              <a:t>Itemized deductions			</a:t>
            </a:r>
            <a:r>
              <a:rPr lang="en-US" sz="3000" dirty="0">
                <a:solidFill>
                  <a:srgbClr val="FF0000"/>
                </a:solidFill>
              </a:rPr>
              <a:t>     </a:t>
            </a:r>
            <a:r>
              <a:rPr lang="en-US" sz="3000" u="sng" dirty="0">
                <a:solidFill>
                  <a:srgbClr val="FF0000"/>
                </a:solidFill>
              </a:rPr>
              <a:t>$  30,000</a:t>
            </a:r>
            <a:r>
              <a:rPr lang="en-US" sz="3000" dirty="0"/>
              <a:t>                 </a:t>
            </a:r>
            <a:r>
              <a:rPr lang="en-US" sz="3000" dirty="0">
                <a:solidFill>
                  <a:srgbClr val="FF0000"/>
                </a:solidFill>
              </a:rPr>
              <a:t>            </a:t>
            </a:r>
            <a:r>
              <a:rPr lang="en-US" sz="3000" u="sng" dirty="0">
                <a:solidFill>
                  <a:srgbClr val="FF0000"/>
                </a:solidFill>
              </a:rPr>
              <a:t>$  30,000 </a:t>
            </a:r>
            <a:endParaRPr lang="en-US" sz="3000" u="sng" dirty="0"/>
          </a:p>
          <a:p>
            <a:pPr marL="0" lvl="0" indent="0">
              <a:lnSpc>
                <a:spcPct val="100000"/>
              </a:lnSpc>
              <a:spcBef>
                <a:spcPts val="0"/>
              </a:spcBef>
              <a:buNone/>
            </a:pPr>
            <a:r>
              <a:rPr lang="en-US" sz="3000" dirty="0"/>
              <a:t>Taxable income			      	     $365,850		                 $370,000</a:t>
            </a:r>
          </a:p>
          <a:p>
            <a:pPr marL="0" indent="0">
              <a:lnSpc>
                <a:spcPct val="100000"/>
              </a:lnSpc>
              <a:spcBef>
                <a:spcPts val="0"/>
              </a:spcBef>
              <a:buNone/>
            </a:pPr>
            <a:r>
              <a:rPr lang="en-US" sz="3000" dirty="0"/>
              <a:t>Business income deduction (20%) 		</a:t>
            </a:r>
            <a:r>
              <a:rPr lang="en-US" sz="3000" dirty="0">
                <a:solidFill>
                  <a:srgbClr val="FF0000"/>
                </a:solidFill>
              </a:rPr>
              <a:t> - 0 - </a:t>
            </a:r>
            <a:r>
              <a:rPr lang="en-US" sz="3000" dirty="0"/>
              <a:t>	             </a:t>
            </a:r>
            <a:r>
              <a:rPr lang="en-US" sz="3000" dirty="0">
                <a:solidFill>
                  <a:srgbClr val="FF0000"/>
                </a:solidFill>
              </a:rPr>
              <a:t>               $   25,000 *</a:t>
            </a:r>
            <a:endParaRPr lang="en-US" sz="3000" dirty="0"/>
          </a:p>
          <a:p>
            <a:pPr marL="0" lvl="0" indent="0">
              <a:lnSpc>
                <a:spcPct val="100000"/>
              </a:lnSpc>
              <a:spcBef>
                <a:spcPts val="0"/>
              </a:spcBef>
              <a:buNone/>
            </a:pPr>
            <a:r>
              <a:rPr lang="en-US" sz="3000" dirty="0"/>
              <a:t>Tax					</a:t>
            </a:r>
            <a:r>
              <a:rPr lang="en-US" sz="3000" dirty="0">
                <a:solidFill>
                  <a:srgbClr val="7030A0"/>
                </a:solidFill>
              </a:rPr>
              <a:t>                 $104,130  </a:t>
            </a:r>
            <a:r>
              <a:rPr lang="en-US" sz="3000" dirty="0"/>
              <a:t>		      </a:t>
            </a:r>
            <a:r>
              <a:rPr lang="en-US" sz="3000" dirty="0">
                <a:solidFill>
                  <a:srgbClr val="7030A0"/>
                </a:solidFill>
              </a:rPr>
              <a:t>$  96,440</a:t>
            </a:r>
            <a:endParaRPr lang="en-US" sz="3000" dirty="0">
              <a:solidFill>
                <a:srgbClr val="FF0000"/>
              </a:solidFill>
            </a:endParaRPr>
          </a:p>
          <a:p>
            <a:pPr marL="0" lvl="0" indent="0" algn="ctr">
              <a:lnSpc>
                <a:spcPct val="100000"/>
              </a:lnSpc>
              <a:spcBef>
                <a:spcPts val="0"/>
              </a:spcBef>
              <a:buNone/>
            </a:pPr>
            <a:endParaRPr lang="en-US" sz="3000" dirty="0">
              <a:solidFill>
                <a:srgbClr val="00B050"/>
              </a:solidFill>
            </a:endParaRPr>
          </a:p>
          <a:p>
            <a:pPr marL="0" lvl="0" indent="0" algn="ctr">
              <a:lnSpc>
                <a:spcPct val="100000"/>
              </a:lnSpc>
              <a:spcBef>
                <a:spcPts val="0"/>
              </a:spcBef>
              <a:buNone/>
            </a:pPr>
            <a:r>
              <a:rPr lang="en-US" sz="3200" dirty="0">
                <a:solidFill>
                  <a:srgbClr val="00B050"/>
                </a:solidFill>
              </a:rPr>
              <a:t>Overall tax savings compared with prior law = $7,690</a:t>
            </a:r>
          </a:p>
          <a:p>
            <a:pPr marL="0" indent="0" algn="ctr">
              <a:lnSpc>
                <a:spcPct val="100000"/>
              </a:lnSpc>
              <a:spcBef>
                <a:spcPts val="0"/>
              </a:spcBef>
              <a:buNone/>
            </a:pPr>
            <a:r>
              <a:rPr lang="en-US" sz="3200" dirty="0">
                <a:solidFill>
                  <a:srgbClr val="00B050"/>
                </a:solidFill>
              </a:rPr>
              <a:t>Tax savings attributable to 199A deduction = $ 8,750</a:t>
            </a:r>
          </a:p>
          <a:p>
            <a:pPr marL="0" lvl="0" indent="0" algn="ctr">
              <a:lnSpc>
                <a:spcPct val="100000"/>
              </a:lnSpc>
              <a:spcBef>
                <a:spcPts val="0"/>
              </a:spcBef>
              <a:buNone/>
            </a:pPr>
            <a:endParaRPr lang="en-US" sz="3200" dirty="0">
              <a:solidFill>
                <a:srgbClr val="00B050"/>
              </a:solidFill>
            </a:endParaRPr>
          </a:p>
          <a:p>
            <a:pPr marL="0" lvl="0" indent="0">
              <a:lnSpc>
                <a:spcPct val="100000"/>
              </a:lnSpc>
              <a:spcBef>
                <a:spcPts val="0"/>
              </a:spcBef>
              <a:buNone/>
            </a:pPr>
            <a:endParaRPr lang="en-US" sz="1800" dirty="0"/>
          </a:p>
          <a:p>
            <a:pPr marL="0" lvl="0" indent="0">
              <a:lnSpc>
                <a:spcPct val="100000"/>
              </a:lnSpc>
              <a:spcBef>
                <a:spcPts val="0"/>
              </a:spcBef>
              <a:buNone/>
            </a:pPr>
            <a:r>
              <a:rPr lang="en-US" sz="2400" dirty="0">
                <a:solidFill>
                  <a:srgbClr val="FF0000"/>
                </a:solidFill>
              </a:rPr>
              <a:t>* $50,000 x 50% = $25,000</a:t>
            </a:r>
          </a:p>
          <a:p>
            <a:pPr marL="0" indent="0">
              <a:lnSpc>
                <a:spcPct val="100000"/>
              </a:lnSpc>
              <a:spcBef>
                <a:spcPts val="0"/>
              </a:spcBef>
              <a:buNone/>
            </a:pPr>
            <a:r>
              <a:rPr lang="en-US" sz="2400" dirty="0">
                <a:solidFill>
                  <a:srgbClr val="FF0000"/>
                </a:solidFill>
              </a:rPr>
              <a:t>   $50,000 x 25% = $12,500 + $70,000 x 2.5% = $1,750 = $14,250; higher of is $25,000</a:t>
            </a:r>
          </a:p>
          <a:p>
            <a:pPr lvl="0">
              <a:lnSpc>
                <a:spcPct val="100000"/>
              </a:lnSpc>
              <a:spcBef>
                <a:spcPts val="0"/>
              </a:spcBef>
              <a:buFont typeface="Arial" panose="020B0604020202020204" pitchFamily="34" charset="0"/>
              <a:buChar char="•"/>
            </a:pPr>
            <a:endParaRPr lang="en-US" sz="2400" dirty="0">
              <a:solidFill>
                <a:srgbClr val="00B050"/>
              </a:solidFill>
            </a:endParaRPr>
          </a:p>
        </p:txBody>
      </p:sp>
    </p:spTree>
    <p:extLst>
      <p:ext uri="{BB962C8B-B14F-4D97-AF65-F5344CB8AC3E}">
        <p14:creationId xmlns:p14="http://schemas.microsoft.com/office/powerpoint/2010/main" val="2007208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91" y="118534"/>
            <a:ext cx="11804073" cy="1185334"/>
          </a:xfrm>
        </p:spPr>
        <p:txBody>
          <a:bodyPr>
            <a:normAutofit/>
          </a:bodyPr>
          <a:lstStyle/>
          <a:p>
            <a:pPr algn="ctr"/>
            <a:r>
              <a:rPr lang="en-US" sz="5400" b="1" dirty="0">
                <a:latin typeface="Garamond" panose="02020404030301010803" pitchFamily="18" charset="0"/>
              </a:rPr>
              <a:t>Example 6: </a:t>
            </a:r>
            <a:r>
              <a:rPr lang="en-US" sz="5400" b="1" dirty="0">
                <a:solidFill>
                  <a:srgbClr val="C00000"/>
                </a:solidFill>
                <a:latin typeface="Garamond" panose="02020404030301010803" pitchFamily="18" charset="0"/>
              </a:rPr>
              <a:t>David Developer </a:t>
            </a:r>
            <a:r>
              <a:rPr lang="en-US" sz="5400" b="1" dirty="0">
                <a:latin typeface="Garamond" panose="02020404030301010803" pitchFamily="18" charset="0"/>
              </a:rPr>
              <a:t>(married)</a:t>
            </a:r>
          </a:p>
        </p:txBody>
      </p:sp>
      <p:sp>
        <p:nvSpPr>
          <p:cNvPr id="3" name="Content Placeholder 2"/>
          <p:cNvSpPr>
            <a:spLocks noGrp="1"/>
          </p:cNvSpPr>
          <p:nvPr>
            <p:ph idx="1"/>
          </p:nvPr>
        </p:nvSpPr>
        <p:spPr>
          <a:xfrm>
            <a:off x="124691" y="1303868"/>
            <a:ext cx="11942618" cy="5554132"/>
          </a:xfrm>
        </p:spPr>
        <p:txBody>
          <a:bodyPr>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4500" dirty="0"/>
          </a:p>
          <a:p>
            <a:pPr marL="0" lvl="0" indent="0">
              <a:lnSpc>
                <a:spcPct val="100000"/>
              </a:lnSpc>
              <a:spcBef>
                <a:spcPts val="0"/>
              </a:spcBef>
              <a:buNone/>
              <a:defRPr/>
            </a:pPr>
            <a:r>
              <a:rPr lang="en-US" sz="11200" b="1" dirty="0">
                <a:solidFill>
                  <a:srgbClr val="0070C0"/>
                </a:solidFill>
              </a:rPr>
              <a:t>						         </a:t>
            </a:r>
            <a:r>
              <a:rPr lang="en-US" sz="11200" b="1" u="sng" dirty="0">
                <a:solidFill>
                  <a:srgbClr val="0070C0"/>
                </a:solidFill>
              </a:rPr>
              <a:t>Prior Tax Law</a:t>
            </a:r>
            <a:r>
              <a:rPr lang="en-US" sz="11200" dirty="0"/>
              <a:t>		  </a:t>
            </a:r>
            <a:r>
              <a:rPr lang="en-US" sz="11200" b="1" u="sng" dirty="0">
                <a:solidFill>
                  <a:srgbClr val="0070C0"/>
                </a:solidFill>
              </a:rPr>
              <a:t>New Tax Law</a:t>
            </a:r>
            <a:endParaRPr lang="en-US" sz="11200" dirty="0"/>
          </a:p>
          <a:p>
            <a:pPr marL="0" lvl="0" indent="0">
              <a:lnSpc>
                <a:spcPct val="100000"/>
              </a:lnSpc>
              <a:spcBef>
                <a:spcPts val="0"/>
              </a:spcBef>
              <a:buNone/>
              <a:defRPr/>
            </a:pPr>
            <a:r>
              <a:rPr lang="en-US" sz="11200" dirty="0"/>
              <a:t>Salary from S corporation		               $  80,000	  	     $  80,000</a:t>
            </a:r>
          </a:p>
          <a:p>
            <a:pPr marL="0" lvl="0" indent="0">
              <a:lnSpc>
                <a:spcPct val="100000"/>
              </a:lnSpc>
              <a:spcBef>
                <a:spcPts val="0"/>
              </a:spcBef>
              <a:buNone/>
              <a:defRPr/>
            </a:pPr>
            <a:r>
              <a:rPr lang="en-US" sz="11200" dirty="0"/>
              <a:t>Net income passed through		     	    $370,000	                $370,000</a:t>
            </a:r>
          </a:p>
          <a:p>
            <a:pPr marL="0" lvl="0" indent="0">
              <a:lnSpc>
                <a:spcPct val="100000"/>
              </a:lnSpc>
              <a:spcBef>
                <a:spcPts val="0"/>
              </a:spcBef>
              <a:buNone/>
              <a:defRPr/>
            </a:pPr>
            <a:r>
              <a:rPr lang="en-US" sz="11200" dirty="0"/>
              <a:t>Personal exemptions (4 x $4,150)    	                   </a:t>
            </a:r>
            <a:r>
              <a:rPr lang="en-US" sz="11200" dirty="0">
                <a:solidFill>
                  <a:srgbClr val="FF0000"/>
                </a:solidFill>
              </a:rPr>
              <a:t>- 0 -** </a:t>
            </a:r>
            <a:r>
              <a:rPr lang="en-US" sz="11200" dirty="0"/>
              <a:t>		          </a:t>
            </a:r>
            <a:r>
              <a:rPr lang="en-US" sz="11200" dirty="0">
                <a:solidFill>
                  <a:srgbClr val="FF0000"/>
                </a:solidFill>
              </a:rPr>
              <a:t> - 0 - </a:t>
            </a:r>
          </a:p>
          <a:p>
            <a:pPr marL="0" lvl="0" indent="0">
              <a:lnSpc>
                <a:spcPct val="100000"/>
              </a:lnSpc>
              <a:spcBef>
                <a:spcPts val="0"/>
              </a:spcBef>
              <a:buNone/>
            </a:pPr>
            <a:r>
              <a:rPr lang="en-US" sz="11200" dirty="0"/>
              <a:t>Itemized deductions			</a:t>
            </a:r>
            <a:r>
              <a:rPr lang="en-US" sz="11200" dirty="0">
                <a:solidFill>
                  <a:srgbClr val="FF0000"/>
                </a:solidFill>
              </a:rPr>
              <a:t>               </a:t>
            </a:r>
            <a:r>
              <a:rPr lang="en-US" sz="11200" u="sng" dirty="0">
                <a:solidFill>
                  <a:srgbClr val="FF0000"/>
                </a:solidFill>
              </a:rPr>
              <a:t>$  31,100</a:t>
            </a:r>
            <a:r>
              <a:rPr lang="en-US" sz="11200" dirty="0">
                <a:solidFill>
                  <a:srgbClr val="FF0000"/>
                </a:solidFill>
              </a:rPr>
              <a:t>**</a:t>
            </a:r>
            <a:r>
              <a:rPr lang="en-US" sz="11200" dirty="0"/>
              <a:t>	     </a:t>
            </a:r>
            <a:r>
              <a:rPr lang="en-US" sz="11200" u="sng" dirty="0">
                <a:solidFill>
                  <a:srgbClr val="FF0000"/>
                </a:solidFill>
              </a:rPr>
              <a:t>$   35,000 </a:t>
            </a:r>
            <a:endParaRPr lang="en-US" sz="11200" u="sng" dirty="0"/>
          </a:p>
          <a:p>
            <a:pPr marL="0" lvl="0" indent="0">
              <a:lnSpc>
                <a:spcPct val="100000"/>
              </a:lnSpc>
              <a:spcBef>
                <a:spcPts val="0"/>
              </a:spcBef>
              <a:buNone/>
            </a:pPr>
            <a:r>
              <a:rPr lang="en-US" sz="11200" dirty="0"/>
              <a:t>Taxable income			      	               $418,900		     $ 415,000</a:t>
            </a:r>
          </a:p>
          <a:p>
            <a:pPr marL="0" indent="0">
              <a:lnSpc>
                <a:spcPct val="100000"/>
              </a:lnSpc>
              <a:spcBef>
                <a:spcPts val="0"/>
              </a:spcBef>
              <a:buNone/>
            </a:pPr>
            <a:r>
              <a:rPr lang="en-US" sz="11200" dirty="0"/>
              <a:t>Business income deduction (20%)		         </a:t>
            </a:r>
            <a:r>
              <a:rPr lang="en-US" sz="11200" dirty="0">
                <a:solidFill>
                  <a:srgbClr val="FF0000"/>
                </a:solidFill>
              </a:rPr>
              <a:t> - 0 - </a:t>
            </a:r>
            <a:r>
              <a:rPr lang="en-US" sz="11200" dirty="0"/>
              <a:t>	             </a:t>
            </a:r>
            <a:r>
              <a:rPr lang="en-US" sz="11200" dirty="0">
                <a:solidFill>
                  <a:srgbClr val="FF0000"/>
                </a:solidFill>
              </a:rPr>
              <a:t>   $    65,000*</a:t>
            </a:r>
          </a:p>
          <a:p>
            <a:pPr marL="0" lvl="0" indent="0">
              <a:lnSpc>
                <a:spcPct val="100000"/>
              </a:lnSpc>
              <a:spcBef>
                <a:spcPts val="0"/>
              </a:spcBef>
              <a:buNone/>
            </a:pPr>
            <a:r>
              <a:rPr lang="en-US" sz="11200" dirty="0"/>
              <a:t>Tax					</a:t>
            </a:r>
            <a:r>
              <a:rPr lang="en-US" sz="11200" dirty="0">
                <a:solidFill>
                  <a:srgbClr val="7030A0"/>
                </a:solidFill>
              </a:rPr>
              <a:t>                           $113,498                  $   75,379</a:t>
            </a:r>
            <a:endParaRPr lang="en-US" sz="11200" dirty="0">
              <a:solidFill>
                <a:srgbClr val="00B050"/>
              </a:solidFill>
            </a:endParaRPr>
          </a:p>
          <a:p>
            <a:pPr marL="0" lvl="0" indent="0" algn="ctr">
              <a:lnSpc>
                <a:spcPct val="100000"/>
              </a:lnSpc>
              <a:spcBef>
                <a:spcPts val="0"/>
              </a:spcBef>
              <a:buNone/>
            </a:pPr>
            <a:endParaRPr lang="en-US" sz="11200" dirty="0">
              <a:solidFill>
                <a:srgbClr val="00B050"/>
              </a:solidFill>
            </a:endParaRPr>
          </a:p>
          <a:p>
            <a:pPr marL="0" lvl="0" indent="0" algn="ctr">
              <a:lnSpc>
                <a:spcPct val="100000"/>
              </a:lnSpc>
              <a:spcBef>
                <a:spcPts val="0"/>
              </a:spcBef>
              <a:buNone/>
            </a:pPr>
            <a:r>
              <a:rPr lang="en-US" sz="11200" dirty="0">
                <a:solidFill>
                  <a:srgbClr val="00B050"/>
                </a:solidFill>
              </a:rPr>
              <a:t>Overall tax savings compared with prior law = $38,119</a:t>
            </a:r>
          </a:p>
          <a:p>
            <a:pPr marL="0" indent="0" algn="ctr">
              <a:lnSpc>
                <a:spcPct val="100000"/>
              </a:lnSpc>
              <a:spcBef>
                <a:spcPts val="0"/>
              </a:spcBef>
              <a:buNone/>
            </a:pPr>
            <a:r>
              <a:rPr lang="en-US" sz="11200" dirty="0">
                <a:solidFill>
                  <a:srgbClr val="00B050"/>
                </a:solidFill>
              </a:rPr>
              <a:t>Tax savings attributable to 199A deduction = $21,250</a:t>
            </a:r>
          </a:p>
          <a:p>
            <a:pPr marL="0" lvl="0" indent="0">
              <a:lnSpc>
                <a:spcPct val="100000"/>
              </a:lnSpc>
              <a:spcBef>
                <a:spcPts val="0"/>
              </a:spcBef>
              <a:buNone/>
            </a:pPr>
            <a:endParaRPr lang="en-US" sz="7200" dirty="0">
              <a:solidFill>
                <a:srgbClr val="FF0000"/>
              </a:solidFill>
            </a:endParaRPr>
          </a:p>
          <a:p>
            <a:pPr marL="0" lvl="0" indent="0">
              <a:lnSpc>
                <a:spcPct val="100000"/>
              </a:lnSpc>
              <a:spcBef>
                <a:spcPts val="0"/>
              </a:spcBef>
              <a:buNone/>
            </a:pPr>
            <a:endParaRPr lang="en-US" sz="6800" dirty="0">
              <a:solidFill>
                <a:srgbClr val="FF0000"/>
              </a:solidFill>
            </a:endParaRPr>
          </a:p>
          <a:p>
            <a:pPr marL="0" lvl="0" indent="0">
              <a:lnSpc>
                <a:spcPct val="100000"/>
              </a:lnSpc>
              <a:spcBef>
                <a:spcPts val="0"/>
              </a:spcBef>
              <a:buNone/>
            </a:pPr>
            <a:r>
              <a:rPr lang="en-US" sz="6800" dirty="0">
                <a:solidFill>
                  <a:srgbClr val="FF0000"/>
                </a:solidFill>
              </a:rPr>
              <a:t>*</a:t>
            </a:r>
            <a:r>
              <a:rPr lang="en-US" sz="6800" dirty="0"/>
              <a:t>Note: David’s income is higher than $415K threshold, but since income is not from personal service, he still gets partial deduction based on $80K wages paid and depreciable property in business worth $1.8 million. </a:t>
            </a:r>
            <a:r>
              <a:rPr lang="en-US" sz="6800" dirty="0">
                <a:solidFill>
                  <a:srgbClr val="FF0000"/>
                </a:solidFill>
              </a:rPr>
              <a:t>$80,000 x 25% = $20,000 + $1,800,000 x 2.5% = $45,000 = $65,000.</a:t>
            </a:r>
            <a:endParaRPr lang="en-US" sz="6800" dirty="0"/>
          </a:p>
          <a:p>
            <a:pPr marL="0" lvl="0" indent="0">
              <a:lnSpc>
                <a:spcPct val="100000"/>
              </a:lnSpc>
              <a:spcBef>
                <a:spcPts val="0"/>
              </a:spcBef>
              <a:buNone/>
            </a:pPr>
            <a:r>
              <a:rPr lang="en-US" sz="6800" dirty="0">
                <a:solidFill>
                  <a:srgbClr val="FF0000"/>
                </a:solidFill>
              </a:rPr>
              <a:t>**</a:t>
            </a:r>
            <a:r>
              <a:rPr lang="en-US" sz="6800" dirty="0"/>
              <a:t>Note: At their income level, their personal exemptions are phased out and their itemized deductions are limited under the prior law.</a:t>
            </a:r>
          </a:p>
          <a:p>
            <a:pPr marL="0" lvl="0" indent="0" algn="ctr">
              <a:lnSpc>
                <a:spcPct val="100000"/>
              </a:lnSpc>
              <a:spcBef>
                <a:spcPts val="0"/>
              </a:spcBef>
              <a:buNone/>
            </a:pPr>
            <a:endParaRPr lang="en-US" dirty="0">
              <a:solidFill>
                <a:srgbClr val="00B050"/>
              </a:solidFill>
            </a:endParaRPr>
          </a:p>
        </p:txBody>
      </p:sp>
    </p:spTree>
    <p:extLst>
      <p:ext uri="{BB962C8B-B14F-4D97-AF65-F5344CB8AC3E}">
        <p14:creationId xmlns:p14="http://schemas.microsoft.com/office/powerpoint/2010/main" val="238688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4237-7563-334B-B7FC-22AE9CBF0913}"/>
              </a:ext>
            </a:extLst>
          </p:cNvPr>
          <p:cNvSpPr>
            <a:spLocks noGrp="1"/>
          </p:cNvSpPr>
          <p:nvPr>
            <p:ph type="title"/>
          </p:nvPr>
        </p:nvSpPr>
        <p:spPr>
          <a:xfrm>
            <a:off x="195943" y="365125"/>
            <a:ext cx="11805557" cy="1325563"/>
          </a:xfrm>
        </p:spPr>
        <p:txBody>
          <a:bodyPr>
            <a:noAutofit/>
          </a:bodyPr>
          <a:lstStyle/>
          <a:p>
            <a:pPr algn="ctr"/>
            <a:r>
              <a:rPr lang="en-US" sz="5400" b="1" dirty="0">
                <a:latin typeface="Garamond" panose="02020404030301010803" pitchFamily="18" charset="0"/>
              </a:rPr>
              <a:t>Does </a:t>
            </a:r>
            <a:r>
              <a:rPr lang="en-US" sz="5400" b="1" dirty="0">
                <a:solidFill>
                  <a:srgbClr val="7030A0"/>
                </a:solidFill>
                <a:latin typeface="Garamond" panose="02020404030301010803" pitchFamily="18" charset="0"/>
              </a:rPr>
              <a:t>Rental Income </a:t>
            </a:r>
            <a:r>
              <a:rPr lang="en-US" sz="5400" b="1" dirty="0">
                <a:latin typeface="Garamond" panose="02020404030301010803" pitchFamily="18" charset="0"/>
              </a:rPr>
              <a:t>Qualify </a:t>
            </a:r>
            <a:br>
              <a:rPr lang="en-US" sz="5400" b="1" dirty="0">
                <a:latin typeface="Garamond" panose="02020404030301010803" pitchFamily="18" charset="0"/>
              </a:rPr>
            </a:br>
            <a:r>
              <a:rPr lang="en-US" sz="5400" b="1" dirty="0">
                <a:latin typeface="Garamond" panose="02020404030301010803" pitchFamily="18" charset="0"/>
              </a:rPr>
              <a:t>for the Deduction?</a:t>
            </a:r>
          </a:p>
        </p:txBody>
      </p:sp>
      <p:pic>
        <p:nvPicPr>
          <p:cNvPr id="4" name="Content Placeholder 3">
            <a:extLst>
              <a:ext uri="{FF2B5EF4-FFF2-40B4-BE49-F238E27FC236}">
                <a16:creationId xmlns:a16="http://schemas.microsoft.com/office/drawing/2014/main" id="{B27D7DEE-EA9B-E748-B5B4-9BE0B7C946E8}"/>
              </a:ext>
            </a:extLst>
          </p:cNvPr>
          <p:cNvPicPr>
            <a:picLocks noGrp="1" noChangeAspect="1"/>
          </p:cNvPicPr>
          <p:nvPr>
            <p:ph idx="1"/>
          </p:nvPr>
        </p:nvPicPr>
        <p:blipFill>
          <a:blip r:embed="rId2"/>
          <a:stretch>
            <a:fillRect/>
          </a:stretch>
        </p:blipFill>
        <p:spPr>
          <a:xfrm>
            <a:off x="1796143" y="1959429"/>
            <a:ext cx="8752114" cy="4898571"/>
          </a:xfrm>
          <a:prstGeom prst="rect">
            <a:avLst/>
          </a:prstGeom>
        </p:spPr>
      </p:pic>
    </p:spTree>
    <p:extLst>
      <p:ext uri="{BB962C8B-B14F-4D97-AF65-F5344CB8AC3E}">
        <p14:creationId xmlns:p14="http://schemas.microsoft.com/office/powerpoint/2010/main" val="3625475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1C27-D7D8-D943-A46E-6C91C7F2D1B4}"/>
              </a:ext>
            </a:extLst>
          </p:cNvPr>
          <p:cNvSpPr>
            <a:spLocks noGrp="1"/>
          </p:cNvSpPr>
          <p:nvPr>
            <p:ph type="title"/>
          </p:nvPr>
        </p:nvSpPr>
        <p:spPr>
          <a:xfrm>
            <a:off x="838200" y="130629"/>
            <a:ext cx="10515600" cy="1355271"/>
          </a:xfrm>
        </p:spPr>
        <p:txBody>
          <a:bodyPr>
            <a:normAutofit/>
          </a:bodyPr>
          <a:lstStyle/>
          <a:p>
            <a:pPr algn="ctr"/>
            <a:r>
              <a:rPr lang="en-US" sz="5400" b="1" dirty="0">
                <a:latin typeface="Garamond" panose="02020404030301010803" pitchFamily="18" charset="0"/>
              </a:rPr>
              <a:t>IRS </a:t>
            </a:r>
            <a:r>
              <a:rPr lang="en-US" sz="5400" b="1" dirty="0">
                <a:solidFill>
                  <a:srgbClr val="C00000"/>
                </a:solidFill>
                <a:latin typeface="Garamond" panose="02020404030301010803" pitchFamily="18" charset="0"/>
              </a:rPr>
              <a:t>Safe Harbor </a:t>
            </a:r>
            <a:r>
              <a:rPr lang="en-US" sz="5400" b="1" dirty="0">
                <a:latin typeface="Garamond" panose="02020404030301010803" pitchFamily="18" charset="0"/>
              </a:rPr>
              <a:t>Rule</a:t>
            </a:r>
          </a:p>
        </p:txBody>
      </p:sp>
      <p:sp>
        <p:nvSpPr>
          <p:cNvPr id="3" name="Content Placeholder 2">
            <a:extLst>
              <a:ext uri="{FF2B5EF4-FFF2-40B4-BE49-F238E27FC236}">
                <a16:creationId xmlns:a16="http://schemas.microsoft.com/office/drawing/2014/main" id="{9395B389-63A4-1D4C-8A9B-5C300290B02C}"/>
              </a:ext>
            </a:extLst>
          </p:cNvPr>
          <p:cNvSpPr>
            <a:spLocks noGrp="1"/>
          </p:cNvSpPr>
          <p:nvPr>
            <p:ph sz="half" idx="1"/>
          </p:nvPr>
        </p:nvSpPr>
        <p:spPr>
          <a:xfrm>
            <a:off x="83126" y="1485900"/>
            <a:ext cx="7315201" cy="5127171"/>
          </a:xfrm>
        </p:spPr>
        <p:txBody>
          <a:bodyPr>
            <a:normAutofit/>
          </a:bodyPr>
          <a:lstStyle/>
          <a:p>
            <a:pPr marL="0" indent="0" algn="ctr">
              <a:buNone/>
            </a:pPr>
            <a:r>
              <a:rPr lang="en-US" sz="3200" b="1" u="sng" dirty="0">
                <a:solidFill>
                  <a:srgbClr val="0070C0"/>
                </a:solidFill>
              </a:rPr>
              <a:t>Requirements</a:t>
            </a:r>
          </a:p>
          <a:p>
            <a:r>
              <a:rPr lang="en-US" dirty="0"/>
              <a:t>Separate books &amp; records</a:t>
            </a:r>
          </a:p>
          <a:p>
            <a:r>
              <a:rPr lang="en-US" dirty="0"/>
              <a:t>250 or more hours per year of “rental services”</a:t>
            </a:r>
          </a:p>
          <a:p>
            <a:pPr lvl="1"/>
            <a:r>
              <a:rPr lang="en-US" dirty="0"/>
              <a:t>3 of 5 rule for RE enterprises at least 4 years old</a:t>
            </a:r>
          </a:p>
          <a:p>
            <a:r>
              <a:rPr lang="en-US" dirty="0"/>
              <a:t>Must keep contemporaneous records of hours, description, dates, who performed</a:t>
            </a:r>
          </a:p>
          <a:p>
            <a:r>
              <a:rPr lang="en-US" dirty="0"/>
              <a:t>Cannot use on vacation homes, triple net leases</a:t>
            </a:r>
          </a:p>
          <a:p>
            <a:r>
              <a:rPr lang="en-US" dirty="0"/>
              <a:t>Can combine multiple rentals into “rental RE enterprise” but commercial &amp; residential cannot be combined </a:t>
            </a:r>
          </a:p>
        </p:txBody>
      </p:sp>
      <p:pic>
        <p:nvPicPr>
          <p:cNvPr id="5" name="Content Placeholder 4">
            <a:extLst>
              <a:ext uri="{FF2B5EF4-FFF2-40B4-BE49-F238E27FC236}">
                <a16:creationId xmlns:a16="http://schemas.microsoft.com/office/drawing/2014/main" id="{822AE260-DF8C-FB44-BC02-A9E4DE3F2E9C}"/>
              </a:ext>
            </a:extLst>
          </p:cNvPr>
          <p:cNvPicPr>
            <a:picLocks noGrp="1" noChangeAspect="1"/>
          </p:cNvPicPr>
          <p:nvPr>
            <p:ph sz="half" idx="2"/>
          </p:nvPr>
        </p:nvPicPr>
        <p:blipFill>
          <a:blip r:embed="rId2"/>
          <a:stretch>
            <a:fillRect/>
          </a:stretch>
        </p:blipFill>
        <p:spPr>
          <a:xfrm>
            <a:off x="7481454" y="1485900"/>
            <a:ext cx="4627419" cy="5012871"/>
          </a:xfrm>
          <a:prstGeom prst="rect">
            <a:avLst/>
          </a:prstGeom>
        </p:spPr>
      </p:pic>
    </p:spTree>
    <p:extLst>
      <p:ext uri="{BB962C8B-B14F-4D97-AF65-F5344CB8AC3E}">
        <p14:creationId xmlns:p14="http://schemas.microsoft.com/office/powerpoint/2010/main" val="2090029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8669-8C45-0442-A4C4-F6D7D51BB177}"/>
              </a:ext>
            </a:extLst>
          </p:cNvPr>
          <p:cNvSpPr>
            <a:spLocks noGrp="1"/>
          </p:cNvSpPr>
          <p:nvPr>
            <p:ph type="title"/>
          </p:nvPr>
        </p:nvSpPr>
        <p:spPr>
          <a:xfrm>
            <a:off x="293914" y="146957"/>
            <a:ext cx="11756572" cy="1322615"/>
          </a:xfrm>
        </p:spPr>
        <p:txBody>
          <a:bodyPr>
            <a:noAutofit/>
          </a:bodyPr>
          <a:lstStyle/>
          <a:p>
            <a:r>
              <a:rPr lang="en-US" sz="5400" b="1" dirty="0">
                <a:latin typeface="Garamond" panose="02020404030301010803" pitchFamily="18" charset="0"/>
              </a:rPr>
              <a:t>What Are (and are not) </a:t>
            </a:r>
            <a:r>
              <a:rPr lang="en-US" sz="5400" b="1" dirty="0">
                <a:solidFill>
                  <a:srgbClr val="00B0F0"/>
                </a:solidFill>
                <a:latin typeface="Garamond" panose="02020404030301010803" pitchFamily="18" charset="0"/>
              </a:rPr>
              <a:t>Rental Services</a:t>
            </a:r>
            <a:r>
              <a:rPr lang="en-US" sz="5400" b="1" dirty="0">
                <a:latin typeface="Garamond" panose="02020404030301010803" pitchFamily="18" charset="0"/>
              </a:rPr>
              <a:t>? </a:t>
            </a:r>
          </a:p>
        </p:txBody>
      </p:sp>
      <p:sp>
        <p:nvSpPr>
          <p:cNvPr id="4" name="Content Placeholder 3">
            <a:extLst>
              <a:ext uri="{FF2B5EF4-FFF2-40B4-BE49-F238E27FC236}">
                <a16:creationId xmlns:a16="http://schemas.microsoft.com/office/drawing/2014/main" id="{3A0BB432-2009-E44B-8F5C-E86C1CACAB18}"/>
              </a:ext>
            </a:extLst>
          </p:cNvPr>
          <p:cNvSpPr>
            <a:spLocks noGrp="1"/>
          </p:cNvSpPr>
          <p:nvPr>
            <p:ph sz="half" idx="2"/>
          </p:nvPr>
        </p:nvSpPr>
        <p:spPr>
          <a:xfrm>
            <a:off x="5127171" y="1469572"/>
            <a:ext cx="6923315" cy="5388428"/>
          </a:xfrm>
        </p:spPr>
        <p:txBody>
          <a:bodyPr>
            <a:normAutofit lnSpcReduction="10000"/>
          </a:bodyPr>
          <a:lstStyle/>
          <a:p>
            <a:pPr marL="0" indent="0" algn="ctr">
              <a:buNone/>
            </a:pPr>
            <a:r>
              <a:rPr lang="en-US" sz="3200" b="1" u="sng" dirty="0">
                <a:solidFill>
                  <a:srgbClr val="00B050"/>
                </a:solidFill>
              </a:rPr>
              <a:t>Included</a:t>
            </a:r>
            <a:endParaRPr lang="en-US" sz="3200" dirty="0">
              <a:solidFill>
                <a:srgbClr val="00B050"/>
              </a:solidFill>
            </a:endParaRPr>
          </a:p>
          <a:p>
            <a:r>
              <a:rPr lang="en-US" dirty="0"/>
              <a:t>Advertising</a:t>
            </a:r>
          </a:p>
          <a:p>
            <a:r>
              <a:rPr lang="en-US" dirty="0"/>
              <a:t>Negotiating/executing leases</a:t>
            </a:r>
          </a:p>
          <a:p>
            <a:r>
              <a:rPr lang="en-US" dirty="0"/>
              <a:t>Collecting rent</a:t>
            </a:r>
          </a:p>
          <a:p>
            <a:r>
              <a:rPr lang="en-US" dirty="0"/>
              <a:t>Operation, maintenance, repair</a:t>
            </a:r>
          </a:p>
          <a:p>
            <a:r>
              <a:rPr lang="en-US" dirty="0"/>
              <a:t>Management / supervision of employees &amp; ICs</a:t>
            </a:r>
          </a:p>
          <a:p>
            <a:pPr marL="0" indent="0" algn="ctr">
              <a:buNone/>
            </a:pPr>
            <a:r>
              <a:rPr lang="en-US" sz="3200" b="1" u="sng" dirty="0">
                <a:solidFill>
                  <a:srgbClr val="FF0000"/>
                </a:solidFill>
              </a:rPr>
              <a:t>Not Included</a:t>
            </a:r>
          </a:p>
          <a:p>
            <a:r>
              <a:rPr lang="en-US" dirty="0"/>
              <a:t>Financial or investment activities</a:t>
            </a:r>
          </a:p>
          <a:p>
            <a:r>
              <a:rPr lang="en-US" dirty="0"/>
              <a:t>Planning or managing improvements</a:t>
            </a:r>
          </a:p>
          <a:p>
            <a:r>
              <a:rPr lang="en-US" dirty="0"/>
              <a:t>Time spent traveling to &amp; from rentals</a:t>
            </a:r>
          </a:p>
        </p:txBody>
      </p:sp>
      <p:pic>
        <p:nvPicPr>
          <p:cNvPr id="8" name="Content Placeholder 7">
            <a:extLst>
              <a:ext uri="{FF2B5EF4-FFF2-40B4-BE49-F238E27FC236}">
                <a16:creationId xmlns:a16="http://schemas.microsoft.com/office/drawing/2014/main" id="{0D9F849F-68EB-0048-946E-DB6210A19F58}"/>
              </a:ext>
            </a:extLst>
          </p:cNvPr>
          <p:cNvPicPr>
            <a:picLocks noGrp="1" noChangeAspect="1"/>
          </p:cNvPicPr>
          <p:nvPr>
            <p:ph sz="half" idx="1"/>
          </p:nvPr>
        </p:nvPicPr>
        <p:blipFill>
          <a:blip r:embed="rId2"/>
          <a:stretch>
            <a:fillRect/>
          </a:stretch>
        </p:blipFill>
        <p:spPr>
          <a:xfrm>
            <a:off x="293914" y="2122714"/>
            <a:ext cx="4539343" cy="3771900"/>
          </a:xfrm>
          <a:prstGeom prst="rect">
            <a:avLst/>
          </a:prstGeom>
        </p:spPr>
      </p:pic>
    </p:spTree>
    <p:extLst>
      <p:ext uri="{BB962C8B-B14F-4D97-AF65-F5344CB8AC3E}">
        <p14:creationId xmlns:p14="http://schemas.microsoft.com/office/powerpoint/2010/main" val="78504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2" y="297735"/>
            <a:ext cx="9404723" cy="1400530"/>
          </a:xfrm>
        </p:spPr>
        <p:txBody>
          <a:bodyPr/>
          <a:lstStyle/>
          <a:p>
            <a:pPr algn="ctr"/>
            <a:r>
              <a:rPr lang="en-US" sz="3200" dirty="0"/>
              <a:t>CENTER FOR REALTOR® FINANCIAL WELLNESS WEBINAR AND SEMINAR DISCLAIMER</a:t>
            </a:r>
            <a:br>
              <a:rPr lang="en-US" sz="3200" dirty="0"/>
            </a:br>
            <a:endParaRPr lang="en-US" sz="3200" dirty="0"/>
          </a:p>
        </p:txBody>
      </p:sp>
      <p:sp>
        <p:nvSpPr>
          <p:cNvPr id="3" name="Content Placeholder 2"/>
          <p:cNvSpPr>
            <a:spLocks noGrp="1"/>
          </p:cNvSpPr>
          <p:nvPr>
            <p:ph idx="1"/>
          </p:nvPr>
        </p:nvSpPr>
        <p:spPr>
          <a:xfrm>
            <a:off x="1103312" y="2052918"/>
            <a:ext cx="9730003" cy="4626851"/>
          </a:xfrm>
        </p:spPr>
        <p:txBody>
          <a:bodyPr>
            <a:normAutofit fontScale="47500" lnSpcReduction="20000"/>
          </a:bodyPr>
          <a:lstStyle/>
          <a:p>
            <a:r>
              <a:rPr lang="en-US" sz="3300" dirty="0" smtClean="0"/>
              <a:t>For </a:t>
            </a:r>
            <a:r>
              <a:rPr lang="en-US" sz="3300" dirty="0"/>
              <a:t>Education and Information Purposes Only</a:t>
            </a:r>
          </a:p>
          <a:p>
            <a:r>
              <a:rPr lang="en-US" sz="3300" dirty="0"/>
              <a:t>Please note that the information and materials provided in Center for REALTOR® Financial Wellness webinars and seminars are not intended or provided to be used as a substitute for the advice of your tax, investment, legal and/or financial advisors or to be the basis of specific financial planning activities.  The opinions and views expressed or shared in this presentation represent only those of the developers, speakers, presenters or instructors and have not been endorsed or approved by the National Association of REALTORS®.  While substantial care is taken to try to provide accurate and current data and information, the National Association of REALTORS® does not warrant the accuracy, completeness or timeliness of any data and information provided in the webinars and seminars.  Further, any principles and conclusions presented are subject to court decisions and to local, state and federal laws and regulations and any revisions of such laws and regulations.  If you seek or need tax, investment, legal or financial advice, you must obtain such advice and services from the appropriate professionals.  </a:t>
            </a:r>
          </a:p>
          <a:p>
            <a:r>
              <a:rPr lang="en-US" sz="3300" dirty="0"/>
              <a:t>Any links to third-party websites, tools, materials or resources are provided as a convenience and for your information.  Any products, services or opinions of third-party entities or associated individuals are neither endorsed nor have they been vetted by the National Association of REALTORS®, and their inclusion in the webinar or seminar and any related materials do not constitute a recommendation by the National Association of REALTORS® and should not be inferred as suggesting a preference over other products, services or information available in the market.  The National Association of REALTORS® bears no responsibility for the accuracy, completeness, legality or the content provided in the webinar or seminar and any related materials.</a:t>
            </a:r>
          </a:p>
          <a:p>
            <a:endParaRPr lang="en-US" dirty="0"/>
          </a:p>
        </p:txBody>
      </p:sp>
    </p:spTree>
    <p:extLst>
      <p:ext uri="{BB962C8B-B14F-4D97-AF65-F5344CB8AC3E}">
        <p14:creationId xmlns:p14="http://schemas.microsoft.com/office/powerpoint/2010/main" val="702213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935E8-21F7-4644-8D59-8C3AE0798F31}"/>
              </a:ext>
            </a:extLst>
          </p:cNvPr>
          <p:cNvSpPr>
            <a:spLocks noGrp="1"/>
          </p:cNvSpPr>
          <p:nvPr>
            <p:ph type="title"/>
          </p:nvPr>
        </p:nvSpPr>
        <p:spPr/>
        <p:txBody>
          <a:bodyPr>
            <a:noAutofit/>
          </a:bodyPr>
          <a:lstStyle/>
          <a:p>
            <a:pPr algn="ctr"/>
            <a:r>
              <a:rPr lang="en-US" sz="5400" b="1" dirty="0">
                <a:solidFill>
                  <a:srgbClr val="FF0000"/>
                </a:solidFill>
                <a:latin typeface="Garamond" panose="02020404030301010803" pitchFamily="18" charset="0"/>
              </a:rPr>
              <a:t>What If You Cannot Meet the </a:t>
            </a:r>
            <a:br>
              <a:rPr lang="en-US" sz="5400" b="1" dirty="0">
                <a:solidFill>
                  <a:srgbClr val="FF0000"/>
                </a:solidFill>
                <a:latin typeface="Garamond" panose="02020404030301010803" pitchFamily="18" charset="0"/>
              </a:rPr>
            </a:br>
            <a:r>
              <a:rPr lang="en-US" sz="5400" b="1" dirty="0">
                <a:solidFill>
                  <a:srgbClr val="FF0000"/>
                </a:solidFill>
                <a:latin typeface="Garamond" panose="02020404030301010803" pitchFamily="18" charset="0"/>
              </a:rPr>
              <a:t>Safe Harbor?</a:t>
            </a:r>
            <a:endParaRPr lang="en-US" sz="5400" dirty="0"/>
          </a:p>
        </p:txBody>
      </p:sp>
      <p:pic>
        <p:nvPicPr>
          <p:cNvPr id="6" name="Content Placeholder 5">
            <a:extLst>
              <a:ext uri="{FF2B5EF4-FFF2-40B4-BE49-F238E27FC236}">
                <a16:creationId xmlns:a16="http://schemas.microsoft.com/office/drawing/2014/main" id="{559DEBDE-8B7C-B943-8182-11EEA321CF2E}"/>
              </a:ext>
            </a:extLst>
          </p:cNvPr>
          <p:cNvPicPr>
            <a:picLocks noGrp="1" noChangeAspect="1"/>
          </p:cNvPicPr>
          <p:nvPr>
            <p:ph sz="half" idx="1"/>
          </p:nvPr>
        </p:nvPicPr>
        <p:blipFill>
          <a:blip r:embed="rId2"/>
          <a:stretch>
            <a:fillRect/>
          </a:stretch>
        </p:blipFill>
        <p:spPr>
          <a:xfrm>
            <a:off x="261258" y="2596243"/>
            <a:ext cx="5127172" cy="3249386"/>
          </a:xfrm>
          <a:prstGeom prst="rect">
            <a:avLst/>
          </a:prstGeom>
        </p:spPr>
      </p:pic>
      <p:pic>
        <p:nvPicPr>
          <p:cNvPr id="5" name="Content Placeholder 3">
            <a:extLst>
              <a:ext uri="{FF2B5EF4-FFF2-40B4-BE49-F238E27FC236}">
                <a16:creationId xmlns:a16="http://schemas.microsoft.com/office/drawing/2014/main" id="{54DC0190-9B1D-0341-8194-FC5736B512EA}"/>
              </a:ext>
            </a:extLst>
          </p:cNvPr>
          <p:cNvPicPr>
            <a:picLocks noGrp="1" noChangeAspect="1"/>
          </p:cNvPicPr>
          <p:nvPr>
            <p:ph sz="half" idx="2"/>
          </p:nvPr>
        </p:nvPicPr>
        <p:blipFill>
          <a:blip r:embed="rId3"/>
          <a:stretch>
            <a:fillRect/>
          </a:stretch>
        </p:blipFill>
        <p:spPr>
          <a:xfrm>
            <a:off x="5388430" y="2090058"/>
            <a:ext cx="6803570" cy="4163786"/>
          </a:xfrm>
          <a:prstGeom prst="rect">
            <a:avLst/>
          </a:prstGeom>
        </p:spPr>
      </p:pic>
    </p:spTree>
    <p:extLst>
      <p:ext uri="{BB962C8B-B14F-4D97-AF65-F5344CB8AC3E}">
        <p14:creationId xmlns:p14="http://schemas.microsoft.com/office/powerpoint/2010/main" val="2771647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81000"/>
            <a:ext cx="10292080" cy="609600"/>
          </a:xfrm>
        </p:spPr>
        <p:txBody>
          <a:bodyPr>
            <a:noAutofit/>
          </a:bodyPr>
          <a:lstStyle/>
          <a:p>
            <a:pPr algn="ctr"/>
            <a:endParaRPr lang="en-US" sz="6000" b="1" dirty="0">
              <a:ea typeface="Garamond" charset="0"/>
              <a:cs typeface="Garamond" charset="0"/>
            </a:endParaRPr>
          </a:p>
        </p:txBody>
      </p:sp>
      <p:pic>
        <p:nvPicPr>
          <p:cNvPr id="3" name="Content Placeholder 2">
            <a:extLst>
              <a:ext uri="{FF2B5EF4-FFF2-40B4-BE49-F238E27FC236}">
                <a16:creationId xmlns:a16="http://schemas.microsoft.com/office/drawing/2014/main" id="{AB4462B0-674D-1F4F-B503-F72D6CF38FA3}"/>
              </a:ext>
            </a:extLst>
          </p:cNvPr>
          <p:cNvPicPr>
            <a:picLocks noGrp="1" noChangeAspect="1"/>
          </p:cNvPicPr>
          <p:nvPr>
            <p:ph idx="1"/>
          </p:nvPr>
        </p:nvPicPr>
        <p:blipFill>
          <a:blip r:embed="rId2"/>
          <a:stretch>
            <a:fillRect/>
          </a:stretch>
        </p:blipFill>
        <p:spPr>
          <a:xfrm>
            <a:off x="240596" y="381000"/>
            <a:ext cx="11683180" cy="6096000"/>
          </a:xfrm>
          <a:prstGeom prst="rect">
            <a:avLst/>
          </a:prstGeom>
        </p:spPr>
      </p:pic>
      <p:sp>
        <p:nvSpPr>
          <p:cNvPr id="4" name="Subtitle 2"/>
          <p:cNvSpPr txBox="1">
            <a:spLocks/>
          </p:cNvSpPr>
          <p:nvPr/>
        </p:nvSpPr>
        <p:spPr>
          <a:xfrm>
            <a:off x="3002321" y="4846319"/>
            <a:ext cx="6159730" cy="997525"/>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p:spPr>
        <p:style>
          <a:lnRef idx="2">
            <a:schemeClr val="dk1"/>
          </a:lnRef>
          <a:fillRef idx="1">
            <a:schemeClr val="lt1"/>
          </a:fillRef>
          <a:effectRef idx="0">
            <a:schemeClr val="dk1"/>
          </a:effectRef>
          <a:fontRef idx="minor">
            <a:schemeClr val="dk1"/>
          </a:fontRef>
        </p:style>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800" b="0" i="0" kern="1200" cap="all">
                <a:solidFill>
                  <a:schemeClr val="accent1"/>
                </a:solidFill>
                <a:latin typeface="Arial" panose="020B0604020202020204" pitchFamily="34" charset="0"/>
                <a:ea typeface="+mj-ea"/>
                <a:cs typeface="Arial" panose="020B0604020202020204" pitchFamily="34" charset="0"/>
              </a:defRPr>
            </a:lvl1pPr>
            <a:lvl2pPr marL="457200" indent="0" algn="ctr" defTabSz="457200" rtl="0" eaLnBrk="1" latinLnBrk="0" hangingPunct="1">
              <a:spcBef>
                <a:spcPts val="1000"/>
              </a:spcBef>
              <a:spcAft>
                <a:spcPts val="0"/>
              </a:spcAft>
              <a:buClr>
                <a:schemeClr val="accent1"/>
              </a:buClr>
              <a:buSzPct val="80000"/>
              <a:buFont typeface="Wingdings 3" charset="2"/>
              <a:buNone/>
              <a:defRPr sz="2400" b="0" i="0" kern="1200">
                <a:solidFill>
                  <a:schemeClr val="tx1">
                    <a:tint val="75000"/>
                  </a:schemeClr>
                </a:solidFill>
                <a:latin typeface="Arial" panose="020B0604020202020204" pitchFamily="34" charset="0"/>
                <a:ea typeface="+mj-ea"/>
                <a:cs typeface="Arial" panose="020B0604020202020204" pitchFamily="34" charset="0"/>
              </a:defRPr>
            </a:lvl2pPr>
            <a:lvl3pPr marL="914400" indent="0" algn="ctr" defTabSz="457200" rtl="0" eaLnBrk="1" latinLnBrk="0" hangingPunct="1">
              <a:spcBef>
                <a:spcPts val="1000"/>
              </a:spcBef>
              <a:spcAft>
                <a:spcPts val="0"/>
              </a:spcAft>
              <a:buClr>
                <a:schemeClr val="accent1"/>
              </a:buClr>
              <a:buSzPct val="80000"/>
              <a:buFont typeface="Wingdings 3" charset="2"/>
              <a:buNone/>
              <a:defRPr sz="2000" b="0" i="0" kern="1200">
                <a:solidFill>
                  <a:schemeClr val="tx1">
                    <a:tint val="75000"/>
                  </a:schemeClr>
                </a:solidFill>
                <a:latin typeface="Arial" panose="020B0604020202020204" pitchFamily="34" charset="0"/>
                <a:ea typeface="+mj-ea"/>
                <a:cs typeface="Arial" panose="020B0604020202020204" pitchFamily="34" charset="0"/>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Arial" panose="020B0604020202020204" pitchFamily="34" charset="0"/>
                <a:ea typeface="+mj-ea"/>
                <a:cs typeface="Arial" panose="020B0604020202020204" pitchFamily="34" charset="0"/>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Arial" panose="020B0604020202020204" pitchFamily="34" charset="0"/>
                <a:ea typeface="+mj-ea"/>
                <a:cs typeface="Arial" panose="020B060402020202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pPr marL="0" marR="0" lvl="0" indent="0" algn="ctr"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4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send an email to: </a:t>
            </a:r>
          </a:p>
          <a:p>
            <a:pPr marL="0" marR="0" lvl="0" indent="0" algn="ctr"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400" b="1" i="0" u="none" strike="noStrike" kern="1200" cap="all" spc="0" normalizeH="0" baseline="0" noProof="0" dirty="0" smtClean="0">
                <a:ln>
                  <a:noFill/>
                </a:ln>
                <a:solidFill>
                  <a:schemeClr val="accent1">
                    <a:lumMod val="50000"/>
                  </a:schemeClr>
                </a:solidFill>
                <a:effectLst/>
                <a:uLnTx/>
                <a:uFillTx/>
                <a:latin typeface="Arial" panose="020B0604020202020204" pitchFamily="34" charset="0"/>
                <a:ea typeface="+mj-ea"/>
                <a:cs typeface="Arial" panose="020B0604020202020204" pitchFamily="34" charset="0"/>
              </a:rPr>
              <a:t>Financialwellness@nar.realtor</a:t>
            </a:r>
            <a:endParaRPr kumimoji="0" lang="en-US" sz="2400" b="1" i="0" u="none" strike="noStrike" kern="1200" cap="all" spc="0" normalizeH="0" baseline="0" noProof="0" dirty="0">
              <a:ln>
                <a:noFill/>
              </a:ln>
              <a:solidFill>
                <a:schemeClr val="accent1">
                  <a:lumMod val="50000"/>
                </a:scheme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14665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3647" y="335212"/>
            <a:ext cx="6855069" cy="1400530"/>
          </a:xfrm>
        </p:spPr>
        <p:txBody>
          <a:bodyPr/>
          <a:lstStyle/>
          <a:p>
            <a:pPr algn="ctr"/>
            <a:r>
              <a:rPr lang="en-US" dirty="0" smtClean="0"/>
              <a:t>Additional Resources</a:t>
            </a:r>
            <a:r>
              <a:rPr lang="en-US" sz="3200" dirty="0" smtClean="0"/>
              <a:t/>
            </a:r>
            <a:br>
              <a:rPr lang="en-US" sz="3200" dirty="0" smtClean="0"/>
            </a:br>
            <a:r>
              <a:rPr lang="en-US" sz="3200" dirty="0" smtClean="0"/>
              <a:t>visit: </a:t>
            </a:r>
            <a:r>
              <a:rPr lang="en-US" sz="3200" b="1" dirty="0" err="1" smtClean="0"/>
              <a:t>financialwellness.realtor</a:t>
            </a:r>
            <a:endParaRPr lang="en-US" sz="3200" b="1" dirty="0"/>
          </a:p>
        </p:txBody>
      </p:sp>
      <p:pic>
        <p:nvPicPr>
          <p:cNvPr id="4" name="Content Placeholder 3"/>
          <p:cNvPicPr>
            <a:picLocks noGrp="1" noChangeAspect="1"/>
          </p:cNvPicPr>
          <p:nvPr>
            <p:ph idx="1"/>
          </p:nvPr>
        </p:nvPicPr>
        <p:blipFill>
          <a:blip r:embed="rId2"/>
          <a:stretch>
            <a:fillRect/>
          </a:stretch>
        </p:blipFill>
        <p:spPr>
          <a:xfrm>
            <a:off x="3014828" y="1644300"/>
            <a:ext cx="5392706" cy="4882585"/>
          </a:xfrm>
          <a:prstGeom prst="rect">
            <a:avLst/>
          </a:prstGeom>
        </p:spPr>
      </p:pic>
    </p:spTree>
    <p:extLst>
      <p:ext uri="{BB962C8B-B14F-4D97-AF65-F5344CB8AC3E}">
        <p14:creationId xmlns:p14="http://schemas.microsoft.com/office/powerpoint/2010/main" val="2168807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4735" y="563920"/>
            <a:ext cx="9947061" cy="1107862"/>
          </a:xfrm>
        </p:spPr>
        <p:txBody>
          <a:bodyPr>
            <a:normAutofit/>
          </a:bodyPr>
          <a:lstStyle/>
          <a:p>
            <a:pPr algn="ctr"/>
            <a:r>
              <a:rPr lang="en-US" sz="6000" b="1" i="1" dirty="0"/>
              <a:t>Thank You For Your Time</a:t>
            </a:r>
            <a:endParaRPr lang="en-US" sz="9600" b="1" i="1" cap="none" dirty="0"/>
          </a:p>
        </p:txBody>
      </p:sp>
      <p:sp>
        <p:nvSpPr>
          <p:cNvPr id="6" name="Subtitle 2">
            <a:extLst>
              <a:ext uri="{FF2B5EF4-FFF2-40B4-BE49-F238E27FC236}">
                <a16:creationId xmlns:a16="http://schemas.microsoft.com/office/drawing/2014/main" id="{F6667836-E499-4CD3-B7E1-02D3A8AC8536}"/>
              </a:ext>
            </a:extLst>
          </p:cNvPr>
          <p:cNvSpPr txBox="1">
            <a:spLocks/>
          </p:cNvSpPr>
          <p:nvPr/>
        </p:nvSpPr>
        <p:spPr>
          <a:xfrm>
            <a:off x="1144735" y="5026121"/>
            <a:ext cx="10330908" cy="10784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9A0000"/>
              </a:buClr>
              <a:buFont typeface="Arial" panose="020B0604020202020204" pitchFamily="34" charset="0"/>
              <a:buNone/>
              <a:defRPr sz="2400" kern="1200">
                <a:solidFill>
                  <a:srgbClr val="04456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9A0000"/>
              </a:buClr>
              <a:buFont typeface="Arial" panose="020B0604020202020204" pitchFamily="34" charset="0"/>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rgbClr val="9A0000"/>
              </a:buClr>
              <a:buFont typeface="Arial" panose="020B0604020202020204" pitchFamily="34" charset="0"/>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rgbClr val="9A0000"/>
              </a:buClr>
              <a:buFont typeface="Arial" panose="020B0604020202020204" pitchFamily="34" charset="0"/>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rgbClr val="9A0000"/>
              </a:buClr>
              <a:buFont typeface="Arial" panose="020B0604020202020204" pitchFamily="34" charset="0"/>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9A0000"/>
              </a:buClr>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a:t>
            </a: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QUESTIONS/MORE INFORMATION </a:t>
            </a:r>
            <a:r>
              <a:rPr lang="en-US" sz="3200" b="1" dirty="0" smtClean="0">
                <a:solidFill>
                  <a:prstClr val="white"/>
                </a:solidFill>
              </a:rPr>
              <a:t>EMAIL</a:t>
            </a:r>
            <a:r>
              <a:rPr kumimoji="0" lang="en-US" sz="3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
                <a:srgbClr val="9A0000"/>
              </a:buClr>
              <a:buSzTx/>
              <a:buFont typeface="Arial" panose="020B0604020202020204" pitchFamily="34" charset="0"/>
              <a:buNone/>
              <a:tabLst/>
              <a:defRPr/>
            </a:pPr>
            <a:r>
              <a:rPr kumimoji="0" lang="en-US" sz="6000" b="0" i="0" u="none" strike="noStrike" kern="1200" cap="none" spc="0" normalizeH="0" baseline="0" noProof="0" dirty="0" err="1" smtClean="0">
                <a:ln>
                  <a:noFill/>
                </a:ln>
                <a:solidFill>
                  <a:schemeClr val="accent1"/>
                </a:solidFill>
                <a:effectLst/>
                <a:uLnTx/>
                <a:uFillTx/>
                <a:latin typeface="Arial" panose="020B0604020202020204" pitchFamily="34" charset="0"/>
                <a:ea typeface="+mn-ea"/>
                <a:cs typeface="Arial" panose="020B0604020202020204" pitchFamily="34" charset="0"/>
              </a:rPr>
              <a:t>financialwellness@nar.realtor</a:t>
            </a:r>
            <a:endParaRPr kumimoji="0" lang="en-US" sz="60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890982" y="2115127"/>
            <a:ext cx="6262254" cy="1815882"/>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800" b="1" dirty="0" smtClean="0"/>
              <a:t>Webinar Recording Available:</a:t>
            </a:r>
          </a:p>
          <a:p>
            <a:pPr algn="ctr"/>
            <a:r>
              <a:rPr lang="en-US" sz="2800" b="1" dirty="0" smtClean="0">
                <a:solidFill>
                  <a:schemeClr val="bg2"/>
                </a:solidFill>
              </a:rPr>
              <a:t>Friday, December 20</a:t>
            </a:r>
            <a:r>
              <a:rPr lang="en-US" sz="2800" b="1" baseline="30000" dirty="0" smtClean="0">
                <a:solidFill>
                  <a:schemeClr val="bg2"/>
                </a:solidFill>
              </a:rPr>
              <a:t>th</a:t>
            </a:r>
            <a:r>
              <a:rPr lang="en-US" sz="2800" b="1" dirty="0" smtClean="0">
                <a:solidFill>
                  <a:schemeClr val="bg2"/>
                </a:solidFill>
              </a:rPr>
              <a:t> </a:t>
            </a:r>
          </a:p>
          <a:p>
            <a:pPr algn="ctr"/>
            <a:endParaRPr lang="en-US" sz="2800" b="1" dirty="0"/>
          </a:p>
          <a:p>
            <a:pPr algn="ctr"/>
            <a:r>
              <a:rPr lang="en-US" sz="2800" b="1" dirty="0" smtClean="0"/>
              <a:t>Visit – </a:t>
            </a:r>
            <a:r>
              <a:rPr lang="en-US" sz="2800" b="1" dirty="0" err="1" smtClean="0"/>
              <a:t>nar.realtor</a:t>
            </a:r>
            <a:r>
              <a:rPr lang="en-US" sz="2800" b="1" dirty="0" smtClean="0"/>
              <a:t>/</a:t>
            </a:r>
            <a:r>
              <a:rPr lang="en-US" sz="2800" b="1" dirty="0" err="1" smtClean="0"/>
              <a:t>cffw</a:t>
            </a:r>
            <a:r>
              <a:rPr lang="en-US" sz="2800" b="1" dirty="0" smtClean="0"/>
              <a:t>/webinars</a:t>
            </a:r>
            <a:endParaRPr lang="en-US" sz="2800" b="1" dirty="0"/>
          </a:p>
        </p:txBody>
      </p:sp>
    </p:spTree>
    <p:extLst>
      <p:ext uri="{BB962C8B-B14F-4D97-AF65-F5344CB8AC3E}">
        <p14:creationId xmlns:p14="http://schemas.microsoft.com/office/powerpoint/2010/main" val="244927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583823-2AA3-46EB-A803-287EC900BC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05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Subtitle 2">
            <a:extLst>
              <a:ext uri="{FF2B5EF4-FFF2-40B4-BE49-F238E27FC236}">
                <a16:creationId xmlns:a16="http://schemas.microsoft.com/office/drawing/2014/main" id="{E66AF4A8-70A0-4EDF-918A-D8ABDC396EFF}"/>
              </a:ext>
            </a:extLst>
          </p:cNvPr>
          <p:cNvSpPr>
            <a:spLocks noGrp="1"/>
          </p:cNvSpPr>
          <p:nvPr>
            <p:ph type="subTitle" idx="1"/>
          </p:nvPr>
        </p:nvSpPr>
        <p:spPr>
          <a:xfrm>
            <a:off x="129311" y="1741217"/>
            <a:ext cx="6589486" cy="2126506"/>
          </a:xfrm>
        </p:spPr>
        <p:txBody>
          <a:bodyPr>
            <a:normAutofit/>
          </a:bodyPr>
          <a:lstStyle/>
          <a:p>
            <a:r>
              <a:rPr lang="en-US" sz="3200" b="1" cap="none" spc="50" dirty="0">
                <a:ln w="0"/>
                <a:solidFill>
                  <a:schemeClr val="bg2"/>
                </a:solidFill>
                <a:effectLst>
                  <a:innerShdw blurRad="63500" dist="50800" dir="13500000">
                    <a:srgbClr val="000000">
                      <a:alpha val="50000"/>
                    </a:srgbClr>
                  </a:innerShdw>
                </a:effectLst>
              </a:rPr>
              <a:t>Evan M. Liddiard, CPA</a:t>
            </a:r>
            <a:br>
              <a:rPr lang="en-US" sz="3200" b="1" cap="none" spc="50" dirty="0">
                <a:ln w="0"/>
                <a:solidFill>
                  <a:schemeClr val="bg2"/>
                </a:solidFill>
                <a:effectLst>
                  <a:innerShdw blurRad="63500" dist="50800" dir="13500000">
                    <a:srgbClr val="000000">
                      <a:alpha val="50000"/>
                    </a:srgbClr>
                  </a:innerShdw>
                </a:effectLst>
              </a:rPr>
            </a:br>
            <a:r>
              <a:rPr lang="en-US" sz="3200" b="1" cap="none" spc="50" dirty="0">
                <a:ln w="0"/>
                <a:solidFill>
                  <a:schemeClr val="bg2"/>
                </a:solidFill>
                <a:effectLst>
                  <a:innerShdw blurRad="63500" dist="50800" dir="13500000">
                    <a:srgbClr val="000000">
                      <a:alpha val="50000"/>
                    </a:srgbClr>
                  </a:innerShdw>
                </a:effectLst>
              </a:rPr>
              <a:t>Director, Federal Tax Policy</a:t>
            </a:r>
            <a:br>
              <a:rPr lang="en-US" sz="3200" b="1" cap="none" spc="50" dirty="0">
                <a:ln w="0"/>
                <a:solidFill>
                  <a:schemeClr val="bg2"/>
                </a:solidFill>
                <a:effectLst>
                  <a:innerShdw blurRad="63500" dist="50800" dir="13500000">
                    <a:srgbClr val="000000">
                      <a:alpha val="50000"/>
                    </a:srgbClr>
                  </a:innerShdw>
                </a:effectLst>
              </a:rPr>
            </a:br>
            <a:r>
              <a:rPr lang="en-US" sz="3200" b="1" cap="none" spc="50" dirty="0" smtClean="0">
                <a:ln w="0"/>
                <a:solidFill>
                  <a:schemeClr val="bg2"/>
                </a:solidFill>
                <a:effectLst>
                  <a:innerShdw blurRad="63500" dist="50800" dir="13500000">
                    <a:srgbClr val="000000">
                      <a:alpha val="50000"/>
                    </a:srgbClr>
                  </a:innerShdw>
                </a:effectLst>
              </a:rPr>
              <a:t>National </a:t>
            </a:r>
            <a:r>
              <a:rPr lang="en-US" sz="3200" b="1" cap="none" spc="50" dirty="0">
                <a:ln w="0"/>
                <a:solidFill>
                  <a:schemeClr val="bg2"/>
                </a:solidFill>
                <a:effectLst>
                  <a:innerShdw blurRad="63500" dist="50800" dir="13500000">
                    <a:srgbClr val="000000">
                      <a:alpha val="50000"/>
                    </a:srgbClr>
                  </a:innerShdw>
                </a:effectLst>
              </a:rPr>
              <a:t>Association of REALTORS® </a:t>
            </a:r>
          </a:p>
          <a:p>
            <a:endParaRPr lang="en-US" dirty="0"/>
          </a:p>
          <a:p>
            <a:endParaRPr lang="en-US" sz="1800" b="1" cap="none" spc="50" dirty="0" smtClean="0">
              <a:ln w="0"/>
              <a:solidFill>
                <a:schemeClr val="bg2"/>
              </a:solidFill>
              <a:effectLst>
                <a:innerShdw blurRad="63500" dist="50800" dir="13500000">
                  <a:srgbClr val="000000">
                    <a:alpha val="50000"/>
                  </a:srgbClr>
                </a:innerShdw>
              </a:effectLst>
            </a:endParaRPr>
          </a:p>
        </p:txBody>
      </p:sp>
      <p:sp>
        <p:nvSpPr>
          <p:cNvPr id="11" name="Freeform 36">
            <a:extLst>
              <a:ext uri="{FF2B5EF4-FFF2-40B4-BE49-F238E27FC236}">
                <a16:creationId xmlns:a16="http://schemas.microsoft.com/office/drawing/2014/main" id="{CA87D9D8-42FB-4157-A365-AD97CC6BAF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5">
            <a:extLst>
              <a:ext uri="{FF2B5EF4-FFF2-40B4-BE49-F238E27FC236}">
                <a16:creationId xmlns:a16="http://schemas.microsoft.com/office/drawing/2014/main" id="{2E6028E3-4806-4E1D-A24F-F8166F67F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289456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cxnSp>
        <p:nvCxnSpPr>
          <p:cNvPr id="10" name="Straight Connector 9"/>
          <p:cNvCxnSpPr/>
          <p:nvPr/>
        </p:nvCxnSpPr>
        <p:spPr>
          <a:xfrm flipV="1">
            <a:off x="234159" y="3852225"/>
            <a:ext cx="6309083" cy="15498"/>
          </a:xfrm>
          <a:prstGeom prst="line">
            <a:avLst/>
          </a:prstGeom>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2283" r="15217"/>
          <a:stretch/>
        </p:blipFill>
        <p:spPr>
          <a:xfrm>
            <a:off x="7497206" y="1177780"/>
            <a:ext cx="4215429" cy="450243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205131" y="4353211"/>
            <a:ext cx="5106586" cy="1625520"/>
          </a:xfrm>
          <a:prstGeom prst="rect">
            <a:avLst/>
          </a:prstGeom>
        </p:spPr>
      </p:pic>
    </p:spTree>
    <p:extLst>
      <p:ext uri="{BB962C8B-B14F-4D97-AF65-F5344CB8AC3E}">
        <p14:creationId xmlns:p14="http://schemas.microsoft.com/office/powerpoint/2010/main" val="39820072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80"/>
            <a:ext cx="12192000" cy="6912725"/>
          </a:xfrm>
          <a:prstGeom prst="rect">
            <a:avLst/>
          </a:prstGeom>
        </p:spPr>
      </p:pic>
      <p:sp>
        <p:nvSpPr>
          <p:cNvPr id="2" name="Title 1"/>
          <p:cNvSpPr>
            <a:spLocks noGrp="1"/>
          </p:cNvSpPr>
          <p:nvPr>
            <p:ph type="title"/>
          </p:nvPr>
        </p:nvSpPr>
        <p:spPr>
          <a:xfrm>
            <a:off x="270933" y="2992067"/>
            <a:ext cx="8839200" cy="3447733"/>
          </a:xfrm>
        </p:spPr>
        <p:txBody>
          <a:bodyPr>
            <a:normAutofit fontScale="90000"/>
          </a:bodyPr>
          <a:lstStyle/>
          <a:p>
            <a:pPr algn="ctr"/>
            <a:r>
              <a:rPr lang="en-US" sz="6000" b="1" kern="1200" dirty="0">
                <a:latin typeface="Calibri"/>
              </a:rPr>
              <a:t>The 199A Qualified Business Income Deduction</a:t>
            </a:r>
            <a:r>
              <a:rPr lang="en-US" sz="3600" b="1" kern="1200" dirty="0">
                <a:latin typeface="Calibri"/>
              </a:rPr>
              <a:t/>
            </a:r>
            <a:br>
              <a:rPr lang="en-US" sz="3600" b="1" kern="1200" dirty="0">
                <a:latin typeface="Calibri"/>
              </a:rPr>
            </a:br>
            <a:r>
              <a:rPr lang="en-US" sz="4000" b="1" kern="1200" dirty="0">
                <a:solidFill>
                  <a:srgbClr val="FF0000"/>
                </a:solidFill>
                <a:latin typeface="Calibri"/>
              </a:rPr>
              <a:t>What Real Estate Professionals Should Know</a:t>
            </a:r>
            <a:r>
              <a:rPr lang="en-US" sz="3100" dirty="0">
                <a:solidFill>
                  <a:srgbClr val="FF0000"/>
                </a:solidFill>
              </a:rPr>
              <a:t/>
            </a:r>
            <a:br>
              <a:rPr lang="en-US" sz="3100" dirty="0">
                <a:solidFill>
                  <a:srgbClr val="FF0000"/>
                </a:solidFill>
              </a:rPr>
            </a:br>
            <a:r>
              <a:rPr lang="en-US" sz="3100" dirty="0">
                <a:solidFill>
                  <a:schemeClr val="bg1"/>
                </a:solidFill>
              </a:rPr>
              <a:t/>
            </a:r>
            <a:br>
              <a:rPr lang="en-US" sz="3100" dirty="0">
                <a:solidFill>
                  <a:schemeClr val="bg1"/>
                </a:solidFill>
              </a:rPr>
            </a:br>
            <a:r>
              <a:rPr lang="en-US" sz="3600" b="1" dirty="0"/>
              <a:t>December 17, 2019</a:t>
            </a:r>
            <a:br>
              <a:rPr lang="en-US" sz="36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dirty="0"/>
              <a:t/>
            </a:r>
            <a:br>
              <a:rPr lang="en-US" sz="3200" dirty="0"/>
            </a:br>
            <a:r>
              <a:rPr lang="en-US" sz="3200" dirty="0"/>
              <a:t/>
            </a:r>
            <a:br>
              <a:rPr lang="en-US" sz="3200" dirty="0"/>
            </a:br>
            <a:endParaRPr lang="en-US" sz="5400" dirty="0"/>
          </a:p>
        </p:txBody>
      </p:sp>
      <p:sp>
        <p:nvSpPr>
          <p:cNvPr id="3" name="Content Placeholder 2"/>
          <p:cNvSpPr>
            <a:spLocks noGrp="1"/>
          </p:cNvSpPr>
          <p:nvPr>
            <p:ph idx="1"/>
          </p:nvPr>
        </p:nvSpPr>
        <p:spPr>
          <a:xfrm>
            <a:off x="1" y="3539067"/>
            <a:ext cx="9110132" cy="2353734"/>
          </a:xfrm>
        </p:spPr>
        <p:txBody>
          <a:bodyPr/>
          <a:lstStyle/>
          <a:p>
            <a:pPr marL="0" indent="0" algn="ctr">
              <a:spcBef>
                <a:spcPts val="0"/>
              </a:spcBef>
              <a:buNone/>
            </a:pPr>
            <a:endParaRPr lang="en-US" sz="3200" b="1" dirty="0">
              <a:solidFill>
                <a:srgbClr val="C00000"/>
              </a:solidFill>
            </a:endParaRPr>
          </a:p>
          <a:p>
            <a:pPr marL="0" indent="0">
              <a:buNone/>
            </a:pPr>
            <a:endParaRPr lang="en-US" sz="16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264664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4"/>
            <a:ext cx="10515600" cy="6492875"/>
          </a:xfrm>
        </p:spPr>
      </p:pic>
    </p:spTree>
    <p:extLst>
      <p:ext uri="{BB962C8B-B14F-4D97-AF65-F5344CB8AC3E}">
        <p14:creationId xmlns:p14="http://schemas.microsoft.com/office/powerpoint/2010/main" val="2065512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838"/>
            <a:ext cx="10515600" cy="1102292"/>
          </a:xfrm>
        </p:spPr>
        <p:txBody>
          <a:bodyPr>
            <a:noAutofit/>
          </a:bodyPr>
          <a:lstStyle/>
          <a:p>
            <a:pPr algn="ctr"/>
            <a:r>
              <a:rPr lang="en-US" sz="5400" b="1" dirty="0">
                <a:solidFill>
                  <a:srgbClr val="7030A0"/>
                </a:solidFill>
                <a:latin typeface="Garamond" panose="02020404030301010803" pitchFamily="18" charset="0"/>
              </a:rPr>
              <a:t>Centerpiece of New Tax Law</a:t>
            </a:r>
            <a:endParaRPr lang="en-US" sz="5400" dirty="0">
              <a:solidFill>
                <a:srgbClr val="7030A0"/>
              </a:solidFill>
              <a:latin typeface="Garamond" panose="02020404030301010803" pitchFamily="18" charset="0"/>
            </a:endParaRPr>
          </a:p>
        </p:txBody>
      </p:sp>
      <p:pic>
        <p:nvPicPr>
          <p:cNvPr id="6" name="Content Placeholder 5">
            <a:extLst>
              <a:ext uri="{FF2B5EF4-FFF2-40B4-BE49-F238E27FC236}">
                <a16:creationId xmlns:a16="http://schemas.microsoft.com/office/drawing/2014/main" id="{813EEC25-4A6D-E74D-AB82-9845C0E75A09}"/>
              </a:ext>
            </a:extLst>
          </p:cNvPr>
          <p:cNvPicPr>
            <a:picLocks noGrp="1" noChangeAspect="1"/>
          </p:cNvPicPr>
          <p:nvPr>
            <p:ph idx="1"/>
          </p:nvPr>
        </p:nvPicPr>
        <p:blipFill>
          <a:blip r:embed="rId2"/>
          <a:stretch>
            <a:fillRect/>
          </a:stretch>
        </p:blipFill>
        <p:spPr>
          <a:xfrm>
            <a:off x="838199" y="1528175"/>
            <a:ext cx="10515601" cy="5098093"/>
          </a:xfrm>
          <a:prstGeom prst="rect">
            <a:avLst/>
          </a:prstGeom>
        </p:spPr>
      </p:pic>
    </p:spTree>
    <p:extLst>
      <p:ext uri="{BB962C8B-B14F-4D97-AF65-F5344CB8AC3E}">
        <p14:creationId xmlns:p14="http://schemas.microsoft.com/office/powerpoint/2010/main" val="144849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365126"/>
            <a:ext cx="11870871" cy="1460500"/>
          </a:xfrm>
        </p:spPr>
        <p:txBody>
          <a:bodyPr>
            <a:noAutofit/>
          </a:bodyPr>
          <a:lstStyle/>
          <a:p>
            <a:pPr algn="ctr"/>
            <a:r>
              <a:rPr lang="en-US" sz="5200" b="1" dirty="0">
                <a:latin typeface="Garamond" panose="02020404030301010803" pitchFamily="18" charset="0"/>
              </a:rPr>
              <a:t>Deduction for Qualified Business Income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25626"/>
            <a:ext cx="12192000" cy="5032374"/>
          </a:xfrm>
        </p:spPr>
      </p:pic>
    </p:spTree>
    <p:extLst>
      <p:ext uri="{BB962C8B-B14F-4D97-AF65-F5344CB8AC3E}">
        <p14:creationId xmlns:p14="http://schemas.microsoft.com/office/powerpoint/2010/main" val="1453318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65125"/>
            <a:ext cx="11391900" cy="1325563"/>
          </a:xfrm>
        </p:spPr>
        <p:txBody>
          <a:bodyPr>
            <a:noAutofit/>
          </a:bodyPr>
          <a:lstStyle/>
          <a:p>
            <a:pPr algn="ctr"/>
            <a:r>
              <a:rPr lang="en-US" sz="5400" b="1" dirty="0">
                <a:latin typeface="Garamond" panose="02020404030301010803" pitchFamily="18" charset="0"/>
              </a:rPr>
              <a:t>Basics of Deduction for </a:t>
            </a:r>
            <a:br>
              <a:rPr lang="en-US" sz="5400" b="1" dirty="0">
                <a:latin typeface="Garamond" panose="02020404030301010803" pitchFamily="18" charset="0"/>
              </a:rPr>
            </a:br>
            <a:r>
              <a:rPr lang="en-US" sz="5400" b="1" dirty="0">
                <a:latin typeface="Garamond" panose="02020404030301010803" pitchFamily="18" charset="0"/>
              </a:rPr>
              <a:t>Qualified Business Income</a:t>
            </a:r>
          </a:p>
        </p:txBody>
      </p:sp>
      <p:sp>
        <p:nvSpPr>
          <p:cNvPr id="3" name="Content Placeholder 2"/>
          <p:cNvSpPr>
            <a:spLocks noGrp="1"/>
          </p:cNvSpPr>
          <p:nvPr>
            <p:ph idx="1"/>
          </p:nvPr>
        </p:nvSpPr>
        <p:spPr>
          <a:xfrm>
            <a:off x="285750" y="2190749"/>
            <a:ext cx="11601450" cy="4570269"/>
          </a:xfrm>
        </p:spPr>
        <p:txBody>
          <a:bodyPr>
            <a:normAutofit/>
          </a:bodyPr>
          <a:lstStyle/>
          <a:p>
            <a:r>
              <a:rPr lang="en-US" sz="3400" dirty="0"/>
              <a:t>Not an itemized deduction</a:t>
            </a:r>
          </a:p>
          <a:p>
            <a:r>
              <a:rPr lang="en-US" sz="3400" dirty="0"/>
              <a:t>Based on </a:t>
            </a:r>
            <a:r>
              <a:rPr lang="en-US" sz="3400" dirty="0">
                <a:solidFill>
                  <a:srgbClr val="7030A0"/>
                </a:solidFill>
              </a:rPr>
              <a:t>net</a:t>
            </a:r>
            <a:r>
              <a:rPr lang="en-US" sz="3400" dirty="0"/>
              <a:t> business income, after other expenses deducted</a:t>
            </a:r>
          </a:p>
          <a:p>
            <a:r>
              <a:rPr lang="en-US" sz="3400" dirty="0"/>
              <a:t>Limited to </a:t>
            </a:r>
            <a:r>
              <a:rPr lang="en-US" sz="3400" b="1" dirty="0"/>
              <a:t>non</a:t>
            </a:r>
            <a:r>
              <a:rPr lang="en-US" sz="3400" dirty="0"/>
              <a:t>-specified service businesses </a:t>
            </a:r>
            <a:r>
              <a:rPr lang="mr-IN" sz="3400" dirty="0"/>
              <a:t>–</a:t>
            </a:r>
            <a:r>
              <a:rPr lang="en-US" sz="3400" dirty="0"/>
              <a:t> however, </a:t>
            </a:r>
            <a:r>
              <a:rPr lang="en-US" sz="3400" u="sng" dirty="0">
                <a:solidFill>
                  <a:srgbClr val="FF0000"/>
                </a:solidFill>
              </a:rPr>
              <a:t>exception</a:t>
            </a:r>
            <a:r>
              <a:rPr lang="en-US" sz="3400" dirty="0"/>
              <a:t> allows specified service business owners to take deduction up to income limits</a:t>
            </a:r>
          </a:p>
          <a:p>
            <a:pPr lvl="1"/>
            <a:r>
              <a:rPr lang="en-US" sz="2600" dirty="0"/>
              <a:t>For single taxpayers, limit is taxable income of </a:t>
            </a:r>
            <a:r>
              <a:rPr lang="en-US" sz="2600" b="1" dirty="0">
                <a:solidFill>
                  <a:srgbClr val="00B050"/>
                </a:solidFill>
              </a:rPr>
              <a:t>$157,500</a:t>
            </a:r>
          </a:p>
          <a:p>
            <a:pPr lvl="1"/>
            <a:r>
              <a:rPr lang="en-US" sz="2600" dirty="0"/>
              <a:t>For joint returns, limit is taxable income of </a:t>
            </a:r>
            <a:r>
              <a:rPr lang="en-US" sz="2600" b="1" dirty="0">
                <a:solidFill>
                  <a:srgbClr val="00B050"/>
                </a:solidFill>
              </a:rPr>
              <a:t>$315,000</a:t>
            </a:r>
          </a:p>
          <a:p>
            <a:pPr lvl="1"/>
            <a:r>
              <a:rPr lang="en-US" sz="2600" dirty="0"/>
              <a:t>Partial deduction available up to </a:t>
            </a:r>
            <a:r>
              <a:rPr lang="en-US" sz="2600" b="1" dirty="0">
                <a:solidFill>
                  <a:srgbClr val="00B050"/>
                </a:solidFill>
              </a:rPr>
              <a:t>$207,500 </a:t>
            </a:r>
            <a:r>
              <a:rPr lang="en-US" sz="2600" dirty="0"/>
              <a:t>for singles and </a:t>
            </a:r>
            <a:r>
              <a:rPr lang="en-US" sz="2600" b="1" dirty="0">
                <a:solidFill>
                  <a:srgbClr val="00B050"/>
                </a:solidFill>
              </a:rPr>
              <a:t>$415,000 </a:t>
            </a:r>
            <a:r>
              <a:rPr lang="en-US" sz="2600" dirty="0"/>
              <a:t>for joint</a:t>
            </a:r>
          </a:p>
        </p:txBody>
      </p:sp>
    </p:spTree>
    <p:extLst>
      <p:ext uri="{BB962C8B-B14F-4D97-AF65-F5344CB8AC3E}">
        <p14:creationId xmlns:p14="http://schemas.microsoft.com/office/powerpoint/2010/main" val="2542824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b="1" dirty="0">
                <a:latin typeface="Garamond" panose="02020404030301010803" pitchFamily="18" charset="0"/>
              </a:rPr>
              <a:t>Basics of Deduction for </a:t>
            </a:r>
            <a:br>
              <a:rPr lang="en-US" sz="5400" b="1" dirty="0">
                <a:latin typeface="Garamond" panose="02020404030301010803" pitchFamily="18" charset="0"/>
              </a:rPr>
            </a:br>
            <a:r>
              <a:rPr lang="en-US" sz="5400" b="1" dirty="0">
                <a:latin typeface="Garamond" panose="02020404030301010803" pitchFamily="18" charset="0"/>
              </a:rPr>
              <a:t>Qualified Business Income</a:t>
            </a:r>
            <a:endParaRPr lang="en-US" sz="5400" dirty="0">
              <a:latin typeface="Garamond" panose="02020404030301010803" pitchFamily="18" charset="0"/>
            </a:endParaRPr>
          </a:p>
        </p:txBody>
      </p:sp>
      <p:sp>
        <p:nvSpPr>
          <p:cNvPr id="3" name="Content Placeholder 2"/>
          <p:cNvSpPr>
            <a:spLocks noGrp="1"/>
          </p:cNvSpPr>
          <p:nvPr>
            <p:ph idx="1"/>
          </p:nvPr>
        </p:nvSpPr>
        <p:spPr>
          <a:xfrm>
            <a:off x="332509" y="2082800"/>
            <a:ext cx="11333018" cy="4775200"/>
          </a:xfrm>
        </p:spPr>
        <p:txBody>
          <a:bodyPr>
            <a:normAutofit/>
          </a:bodyPr>
          <a:lstStyle/>
          <a:p>
            <a:pPr marL="0" lvl="1" indent="0">
              <a:spcBef>
                <a:spcPts val="1000"/>
              </a:spcBef>
              <a:buNone/>
            </a:pPr>
            <a:r>
              <a:rPr lang="en-US" sz="4000" dirty="0">
                <a:solidFill>
                  <a:srgbClr val="7030A0"/>
                </a:solidFill>
              </a:rPr>
              <a:t>Specified service businesses are those in following fields:  </a:t>
            </a:r>
          </a:p>
          <a:p>
            <a:pPr marL="685800" lvl="2">
              <a:spcBef>
                <a:spcPts val="1000"/>
              </a:spcBef>
            </a:pPr>
            <a:r>
              <a:rPr lang="en-US" sz="3200" dirty="0"/>
              <a:t>any trade or business involving the performance of services in the fields of health, law, accounting, actuarial science, performing arts, consulting, athletics, financial services, </a:t>
            </a:r>
            <a:r>
              <a:rPr lang="en-US" sz="3200" b="1" dirty="0">
                <a:solidFill>
                  <a:srgbClr val="FF0000"/>
                </a:solidFill>
              </a:rPr>
              <a:t>brokerage services</a:t>
            </a:r>
            <a:r>
              <a:rPr lang="en-US" sz="3200" dirty="0"/>
              <a:t>, investing and investment management, trading, dealing in certain assets, or any trade or business where the principal asset of such trade or business is the reputation or skill of one or more of its employees.</a:t>
            </a:r>
          </a:p>
        </p:txBody>
      </p:sp>
    </p:spTree>
    <p:extLst>
      <p:ext uri="{BB962C8B-B14F-4D97-AF65-F5344CB8AC3E}">
        <p14:creationId xmlns:p14="http://schemas.microsoft.com/office/powerpoint/2010/main" val="327383712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2060</TotalTime>
  <Words>850</Words>
  <Application>Microsoft Office PowerPoint</Application>
  <PresentationFormat>Widescreen</PresentationFormat>
  <Paragraphs>158</Paragraphs>
  <Slides>23</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Calibri</vt:lpstr>
      <vt:lpstr>Calibri Light</vt:lpstr>
      <vt:lpstr>Century Gothic</vt:lpstr>
      <vt:lpstr>Garamond</vt:lpstr>
      <vt:lpstr>Mangal</vt:lpstr>
      <vt:lpstr>Wingdings 3</vt:lpstr>
      <vt:lpstr>1_Office Theme</vt:lpstr>
      <vt:lpstr>Ion</vt:lpstr>
      <vt:lpstr>PowerPoint Presentation</vt:lpstr>
      <vt:lpstr>CENTER FOR REALTOR® FINANCIAL WELLNESS WEBINAR AND SEMINAR DISCLAIMER </vt:lpstr>
      <vt:lpstr>PowerPoint Presentation</vt:lpstr>
      <vt:lpstr>The 199A Qualified Business Income Deduction What Real Estate Professionals Should Know  December 17, 2019       </vt:lpstr>
      <vt:lpstr>PowerPoint Presentation</vt:lpstr>
      <vt:lpstr>Centerpiece of New Tax Law</vt:lpstr>
      <vt:lpstr>Deduction for Qualified Business Income</vt:lpstr>
      <vt:lpstr>Basics of Deduction for  Qualified Business Income</vt:lpstr>
      <vt:lpstr>Basics of Deduction for  Qualified Business Income</vt:lpstr>
      <vt:lpstr>2nd Set of Exceptions for Non-Specified Service Business Income (including RE brokerage)</vt:lpstr>
      <vt:lpstr>Example 1:  Amy Agent (single)</vt:lpstr>
      <vt:lpstr>Example 2:  Amy Agent (single w/pension)</vt:lpstr>
      <vt:lpstr>Example 3: Carla and Bob Broker (married)</vt:lpstr>
      <vt:lpstr>Example 4: Deborah Dynamo  (single, no employees)</vt:lpstr>
      <vt:lpstr>Example 5: Deborah Dynamo  (single, 1 employee)</vt:lpstr>
      <vt:lpstr>Example 6: David Developer (married)</vt:lpstr>
      <vt:lpstr>Does Rental Income Qualify  for the Deduction?</vt:lpstr>
      <vt:lpstr>IRS Safe Harbor Rule</vt:lpstr>
      <vt:lpstr>What Are (and are not) Rental Services? </vt:lpstr>
      <vt:lpstr>What If You Cannot Meet the  Safe Harbor?</vt:lpstr>
      <vt:lpstr>PowerPoint Presentation</vt:lpstr>
      <vt:lpstr>Additional Resources visit: financialwellness.realtor</vt:lpstr>
      <vt:lpstr>Thank You For Your Time</vt:lpstr>
    </vt:vector>
  </TitlesOfParts>
  <Company>NAR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Opportunity Zones – A New Tax Incentive</dc:title>
  <dc:creator>Erin Stackley</dc:creator>
  <cp:lastModifiedBy>Brittany Schanck</cp:lastModifiedBy>
  <cp:revision>30</cp:revision>
  <dcterms:created xsi:type="dcterms:W3CDTF">2019-04-25T15:27:39Z</dcterms:created>
  <dcterms:modified xsi:type="dcterms:W3CDTF">2019-12-18T17:44:13Z</dcterms:modified>
</cp:coreProperties>
</file>